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sldIdLst>
    <p:sldId id="259" r:id="rId2"/>
    <p:sldId id="271" r:id="rId3"/>
    <p:sldId id="269" r:id="rId4"/>
    <p:sldId id="270" r:id="rId5"/>
    <p:sldId id="262" r:id="rId6"/>
    <p:sldId id="272" r:id="rId7"/>
    <p:sldId id="273" r:id="rId8"/>
    <p:sldId id="274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576">
          <p15:clr>
            <a:srgbClr val="A4A3A4"/>
          </p15:clr>
        </p15:guide>
        <p15:guide id="3" pos="2880">
          <p15:clr>
            <a:srgbClr val="A4A3A4"/>
          </p15:clr>
        </p15:guide>
        <p15:guide id="4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B732D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09" autoAdjust="0"/>
    <p:restoredTop sz="91509" autoAdjust="0"/>
  </p:normalViewPr>
  <p:slideViewPr>
    <p:cSldViewPr>
      <p:cViewPr>
        <p:scale>
          <a:sx n="99" d="100"/>
          <a:sy n="99" d="100"/>
        </p:scale>
        <p:origin x="-184" y="144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506C0-3FFE-45A5-803D-9F4FC5464A70}" type="datetimeFigureOut">
              <a:rPr lang="en-US" smtClean="0"/>
              <a:t>7/16/16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46707-6BBD-41A9-B4DF-0C76A73A2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23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44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Free living: capable of independent existence. Don</a:t>
            </a:r>
            <a:r>
              <a:rPr kumimoji="0" lang="ja-JP" altLang="en-US" dirty="0" smtClean="0">
                <a:latin typeface="Arial"/>
                <a:cs typeface="+mn-cs"/>
              </a:rPr>
              <a:t>’</a:t>
            </a:r>
            <a:r>
              <a:rPr kumimoji="0" lang="en-US" dirty="0" smtClean="0">
                <a:cs typeface="+mn-cs"/>
              </a:rPr>
              <a:t>t form tissue but have all functions of human body</a:t>
            </a:r>
          </a:p>
          <a:p>
            <a:pPr>
              <a:spcBef>
                <a:spcPct val="0"/>
              </a:spcBef>
              <a:defRPr/>
            </a:pPr>
            <a:endParaRPr kumimoji="0" lang="en-US" dirty="0" smtClean="0">
              <a:cs typeface="+mn-cs"/>
            </a:endParaRP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Ubiquitous: everywhere. Normal flora (</a:t>
            </a:r>
            <a:r>
              <a:rPr kumimoji="0" lang="en-US" dirty="0" err="1" smtClean="0">
                <a:cs typeface="+mn-cs"/>
              </a:rPr>
              <a:t>E.coli</a:t>
            </a:r>
            <a:r>
              <a:rPr kumimoji="0" lang="en-US" dirty="0" smtClean="0">
                <a:cs typeface="+mn-cs"/>
              </a:rPr>
              <a:t> in colon)</a:t>
            </a:r>
          </a:p>
          <a:p>
            <a:pPr>
              <a:spcBef>
                <a:spcPct val="0"/>
              </a:spcBef>
              <a:defRPr/>
            </a:pPr>
            <a:endParaRPr kumimoji="0" lang="en-US" dirty="0" smtClean="0">
              <a:cs typeface="+mn-cs"/>
            </a:endParaRP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Dominant Orgs: in terms of numbers and range of distribution </a:t>
            </a:r>
          </a:p>
          <a:p>
            <a:pPr>
              <a:spcBef>
                <a:spcPct val="0"/>
              </a:spcBef>
              <a:defRPr/>
            </a:pPr>
            <a:endParaRPr kumimoji="0" lang="en-US" dirty="0" smtClean="0">
              <a:cs typeface="+mn-cs"/>
            </a:endParaRP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Diverse: In form and function</a:t>
            </a:r>
          </a:p>
          <a:p>
            <a:pPr>
              <a:spcBef>
                <a:spcPct val="0"/>
              </a:spcBef>
              <a:defRPr/>
            </a:pPr>
            <a:endParaRPr kumimoji="0" lang="en-US" sz="600" dirty="0" smtClean="0"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70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1. W/ regards to their role as normal flora and being causative agents of non-infectious and infectious diseases</a:t>
            </a: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	</a:t>
            </a:r>
            <a:r>
              <a:rPr kumimoji="0" lang="en-US" b="1" dirty="0" smtClean="0">
                <a:cs typeface="+mn-cs"/>
              </a:rPr>
              <a:t>- Have students name some important microbes (strep, staph, e coli)</a:t>
            </a:r>
            <a:endParaRPr kumimoji="0" lang="en-US" dirty="0" smtClean="0">
              <a:cs typeface="+mn-cs"/>
            </a:endParaRPr>
          </a:p>
          <a:p>
            <a:pPr>
              <a:spcBef>
                <a:spcPct val="0"/>
              </a:spcBef>
              <a:defRPr/>
            </a:pPr>
            <a:endParaRPr kumimoji="0" lang="en-US" dirty="0" smtClean="0">
              <a:cs typeface="+mn-cs"/>
            </a:endParaRP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2. W/ respect to infections, diseases, emerging and reemerging microbes.</a:t>
            </a: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	- less than 1% cause disease</a:t>
            </a:r>
          </a:p>
          <a:p>
            <a:pPr>
              <a:spcBef>
                <a:spcPct val="0"/>
              </a:spcBef>
              <a:defRPr/>
            </a:pPr>
            <a:endParaRPr kumimoji="0" lang="en-US" dirty="0" smtClean="0">
              <a:cs typeface="+mn-cs"/>
            </a:endParaRP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3. More beneficial than detrimental to human life and environment</a:t>
            </a:r>
          </a:p>
          <a:p>
            <a:pPr>
              <a:spcBef>
                <a:spcPct val="0"/>
              </a:spcBef>
              <a:defRPr/>
            </a:pPr>
            <a:endParaRPr kumimoji="0" lang="en-US" dirty="0" smtClean="0">
              <a:cs typeface="+mn-cs"/>
            </a:endParaRP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4. Used as model organisms (studying of life processes), </a:t>
            </a: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	- microbes have short generation time</a:t>
            </a: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	- simple structure</a:t>
            </a: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	- large numbers (offspring)</a:t>
            </a:r>
            <a:endParaRPr kumimoji="0" lang="en-US" sz="600" dirty="0" smtClean="0"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23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r>
              <a:rPr kumimoji="0" lang="en-US" b="1" dirty="0" smtClean="0">
                <a:cs typeface="+mn-cs"/>
              </a:rPr>
              <a:t>Why would each of these be important in relation to biotechnology?</a:t>
            </a:r>
            <a:r>
              <a:rPr kumimoji="0" lang="en-US" dirty="0" smtClean="0">
                <a:cs typeface="+mn-cs"/>
              </a:rPr>
              <a:t> </a:t>
            </a: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1. </a:t>
            </a:r>
            <a:r>
              <a:rPr kumimoji="0" lang="en-US" b="1" dirty="0" smtClean="0">
                <a:cs typeface="+mn-cs"/>
              </a:rPr>
              <a:t>Preservation,  fermentation</a:t>
            </a:r>
          </a:p>
          <a:p>
            <a:pPr>
              <a:spcBef>
                <a:spcPct val="0"/>
              </a:spcBef>
              <a:defRPr/>
            </a:pPr>
            <a:r>
              <a:rPr kumimoji="0" lang="en-US" b="1" dirty="0" smtClean="0">
                <a:cs typeface="+mn-cs"/>
              </a:rPr>
              <a:t>2. Medications/drugs (antibodies)</a:t>
            </a:r>
          </a:p>
          <a:p>
            <a:pPr>
              <a:spcBef>
                <a:spcPct val="0"/>
              </a:spcBef>
              <a:defRPr/>
            </a:pPr>
            <a:r>
              <a:rPr kumimoji="0" lang="en-US" b="1" dirty="0" smtClean="0">
                <a:cs typeface="+mn-cs"/>
              </a:rPr>
              <a:t>3. Insecticides</a:t>
            </a:r>
          </a:p>
          <a:p>
            <a:pPr>
              <a:spcBef>
                <a:spcPct val="0"/>
              </a:spcBef>
              <a:defRPr/>
            </a:pPr>
            <a:r>
              <a:rPr kumimoji="0" lang="en-US" b="1" dirty="0" smtClean="0">
                <a:cs typeface="+mn-cs"/>
              </a:rPr>
              <a:t>4. Decomposition, Biogeochemical cycling, Composting</a:t>
            </a:r>
          </a:p>
          <a:p>
            <a:pPr>
              <a:spcBef>
                <a:spcPct val="0"/>
              </a:spcBef>
              <a:defRPr/>
            </a:pPr>
            <a:r>
              <a:rPr kumimoji="0" lang="en-US" b="1" dirty="0" smtClean="0">
                <a:cs typeface="+mn-cs"/>
              </a:rPr>
              <a:t>5.</a:t>
            </a:r>
            <a:r>
              <a:rPr kumimoji="0" lang="en-US" b="1" baseline="0" dirty="0" smtClean="0">
                <a:cs typeface="+mn-cs"/>
              </a:rPr>
              <a:t> </a:t>
            </a:r>
            <a:r>
              <a:rPr kumimoji="0" lang="en-US" b="1" dirty="0" smtClean="0">
                <a:cs typeface="+mn-cs"/>
              </a:rPr>
              <a:t>Bioremediation</a:t>
            </a:r>
            <a:r>
              <a:rPr kumimoji="0" lang="en-US" b="1" dirty="0" smtClean="0">
                <a:cs typeface="+mn-cs"/>
              </a:rPr>
              <a:t>: clean up of wastes/pollutants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25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20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1. Most commonly found and important to food quality and safety</a:t>
            </a:r>
          </a:p>
          <a:p>
            <a:pPr>
              <a:spcBef>
                <a:spcPct val="0"/>
              </a:spcBef>
              <a:defRPr/>
            </a:pPr>
            <a:r>
              <a:rPr kumimoji="0" lang="en-US" b="1" dirty="0" smtClean="0">
                <a:cs typeface="+mn-cs"/>
              </a:rPr>
              <a:t>2. Have the students describe food micro,</a:t>
            </a:r>
          </a:p>
          <a:p>
            <a:pPr>
              <a:spcBef>
                <a:spcPct val="0"/>
              </a:spcBef>
              <a:defRPr/>
            </a:pPr>
            <a:r>
              <a:rPr kumimoji="0" lang="en-US" b="1" dirty="0" smtClean="0">
                <a:cs typeface="+mn-cs"/>
              </a:rPr>
              <a:t>3. Other factors of growth, and</a:t>
            </a: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http://</a:t>
            </a:r>
            <a:r>
              <a:rPr kumimoji="0" lang="en-US" dirty="0" err="1" smtClean="0">
                <a:cs typeface="+mn-cs"/>
              </a:rPr>
              <a:t>books.google.com</a:t>
            </a:r>
            <a:r>
              <a:rPr kumimoji="0" lang="en-US" dirty="0" smtClean="0">
                <a:cs typeface="+mn-cs"/>
              </a:rPr>
              <a:t>/</a:t>
            </a:r>
            <a:r>
              <a:rPr kumimoji="0" lang="en-US" dirty="0" err="1" smtClean="0">
                <a:cs typeface="+mn-cs"/>
              </a:rPr>
              <a:t>books?id</a:t>
            </a:r>
            <a:r>
              <a:rPr kumimoji="0" lang="en-US" dirty="0" smtClean="0">
                <a:cs typeface="+mn-cs"/>
              </a:rPr>
              <a:t>=1HzwMTjzFigC&amp;pg=PT625&amp;lpg=PT625&amp;dq=U.S.+Food+and+Drug+Administration's+Bacteriological+Analytical+Manual&amp;source=</a:t>
            </a:r>
            <a:r>
              <a:rPr kumimoji="0" lang="en-US" dirty="0" err="1" smtClean="0">
                <a:cs typeface="+mn-cs"/>
              </a:rPr>
              <a:t>bl&amp;ots</a:t>
            </a:r>
            <a:r>
              <a:rPr kumimoji="0" lang="en-US" dirty="0" smtClean="0">
                <a:cs typeface="+mn-cs"/>
              </a:rPr>
              <a:t>=8VtNmzAMFD&amp;sig=dBobu7iRtxliea3pZeRqw43OlMs&amp;hl=</a:t>
            </a:r>
            <a:r>
              <a:rPr kumimoji="0" lang="en-US" dirty="0" err="1" smtClean="0">
                <a:cs typeface="+mn-cs"/>
              </a:rPr>
              <a:t>en&amp;sa</a:t>
            </a:r>
            <a:r>
              <a:rPr kumimoji="0" lang="en-US" dirty="0" smtClean="0">
                <a:cs typeface="+mn-cs"/>
              </a:rPr>
              <a:t>=</a:t>
            </a:r>
            <a:r>
              <a:rPr kumimoji="0" lang="en-US" dirty="0" err="1" smtClean="0">
                <a:cs typeface="+mn-cs"/>
              </a:rPr>
              <a:t>X&amp;oi</a:t>
            </a:r>
            <a:r>
              <a:rPr kumimoji="0" lang="en-US" dirty="0" smtClean="0">
                <a:cs typeface="+mn-cs"/>
              </a:rPr>
              <a:t>=</a:t>
            </a:r>
            <a:r>
              <a:rPr kumimoji="0" lang="en-US" dirty="0" err="1" smtClean="0">
                <a:cs typeface="+mn-cs"/>
              </a:rPr>
              <a:t>book_result&amp;resnum</a:t>
            </a:r>
            <a:r>
              <a:rPr kumimoji="0" lang="en-US" dirty="0" smtClean="0">
                <a:cs typeface="+mn-cs"/>
              </a:rPr>
              <a:t>=4&amp;ct=result#PPT620,M1</a:t>
            </a:r>
            <a:endParaRPr kumimoji="0" lang="en-US" b="1" dirty="0" smtClean="0">
              <a:cs typeface="+mn-cs"/>
            </a:endParaRPr>
          </a:p>
          <a:p>
            <a:pPr>
              <a:spcBef>
                <a:spcPct val="0"/>
              </a:spcBef>
              <a:defRPr/>
            </a:pPr>
            <a:endParaRPr kumimoji="0" lang="en-US" b="1" dirty="0" smtClean="0">
              <a:cs typeface="+mn-cs"/>
            </a:endParaRPr>
          </a:p>
          <a:p>
            <a:pPr>
              <a:spcBef>
                <a:spcPct val="0"/>
              </a:spcBef>
              <a:defRPr/>
            </a:pPr>
            <a:r>
              <a:rPr kumimoji="0" lang="en-US" b="1" dirty="0" smtClean="0">
                <a:cs typeface="+mn-cs"/>
              </a:rPr>
              <a:t>4. How food may be contaminated</a:t>
            </a: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http://</a:t>
            </a:r>
            <a:r>
              <a:rPr kumimoji="0" lang="en-US" dirty="0" err="1" smtClean="0">
                <a:cs typeface="+mn-cs"/>
              </a:rPr>
              <a:t>books.google.com</a:t>
            </a:r>
            <a:r>
              <a:rPr kumimoji="0" lang="en-US" dirty="0" smtClean="0">
                <a:cs typeface="+mn-cs"/>
              </a:rPr>
              <a:t>/</a:t>
            </a:r>
            <a:r>
              <a:rPr kumimoji="0" lang="en-US" dirty="0" err="1" smtClean="0">
                <a:cs typeface="+mn-cs"/>
              </a:rPr>
              <a:t>books?id</a:t>
            </a:r>
            <a:r>
              <a:rPr kumimoji="0" lang="en-US" dirty="0" smtClean="0">
                <a:cs typeface="+mn-cs"/>
              </a:rPr>
              <a:t>=1HzwMTjzFigC&amp;pg=PT625&amp;lpg=PT625&amp;dq=U.S.+Food+and+Drug+Administration's+Bacteriological+Analytical+Manual&amp;source=</a:t>
            </a:r>
            <a:r>
              <a:rPr kumimoji="0" lang="en-US" dirty="0" err="1" smtClean="0">
                <a:cs typeface="+mn-cs"/>
              </a:rPr>
              <a:t>bl&amp;ots</a:t>
            </a:r>
            <a:r>
              <a:rPr kumimoji="0" lang="en-US" dirty="0" smtClean="0">
                <a:cs typeface="+mn-cs"/>
              </a:rPr>
              <a:t>=8VtNmzAMFD&amp;sig=dBobu7iRtxliea3pZeRqw43OlMs&amp;hl=</a:t>
            </a:r>
            <a:r>
              <a:rPr kumimoji="0" lang="en-US" dirty="0" err="1" smtClean="0">
                <a:cs typeface="+mn-cs"/>
              </a:rPr>
              <a:t>en&amp;sa</a:t>
            </a:r>
            <a:r>
              <a:rPr kumimoji="0" lang="en-US" dirty="0" smtClean="0">
                <a:cs typeface="+mn-cs"/>
              </a:rPr>
              <a:t>=</a:t>
            </a:r>
            <a:r>
              <a:rPr kumimoji="0" lang="en-US" dirty="0" err="1" smtClean="0">
                <a:cs typeface="+mn-cs"/>
              </a:rPr>
              <a:t>X&amp;oi</a:t>
            </a:r>
            <a:r>
              <a:rPr kumimoji="0" lang="en-US" dirty="0" smtClean="0">
                <a:cs typeface="+mn-cs"/>
              </a:rPr>
              <a:t>=</a:t>
            </a:r>
            <a:r>
              <a:rPr kumimoji="0" lang="en-US" dirty="0" err="1" smtClean="0">
                <a:cs typeface="+mn-cs"/>
              </a:rPr>
              <a:t>book_result&amp;resnum</a:t>
            </a:r>
            <a:r>
              <a:rPr kumimoji="0" lang="en-US" dirty="0" smtClean="0">
                <a:cs typeface="+mn-cs"/>
              </a:rPr>
              <a:t>=4&amp;ct=result#PPT778,M1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98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dirty="0" smtClean="0">
                <a:cs typeface="+mn-cs"/>
              </a:rPr>
              <a:t>1. Rapid methodologies: Enzyme Linked Fluorescent Antibodies (ELFA) much like ELISA but automated and polymerase chain reaction (PCR)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95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Four absolutes:</a:t>
            </a: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1. Give them what they want</a:t>
            </a: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2. Details, details, details</a:t>
            </a: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3. No mistakes. First time is the right way</a:t>
            </a: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4. QA114s (investigations)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25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kumimoji="0" lang="en-US" b="1" dirty="0" smtClean="0">
                <a:cs typeface="+mn-cs"/>
              </a:rPr>
              <a:t>Students can go online to find the definition of a biofilm</a:t>
            </a:r>
          </a:p>
          <a:p>
            <a:pPr>
              <a:spcBef>
                <a:spcPct val="0"/>
              </a:spcBef>
              <a:defRPr/>
            </a:pPr>
            <a:r>
              <a:rPr kumimoji="0" lang="en-US" dirty="0" smtClean="0">
                <a:cs typeface="+mn-cs"/>
              </a:rPr>
              <a:t>http://</a:t>
            </a:r>
            <a:r>
              <a:rPr kumimoji="0" lang="en-US" dirty="0" err="1" smtClean="0">
                <a:cs typeface="+mn-cs"/>
              </a:rPr>
              <a:t>books.google.com</a:t>
            </a:r>
            <a:r>
              <a:rPr kumimoji="0" lang="en-US" dirty="0" smtClean="0">
                <a:cs typeface="+mn-cs"/>
              </a:rPr>
              <a:t>/</a:t>
            </a:r>
            <a:r>
              <a:rPr kumimoji="0" lang="en-US" dirty="0" err="1" smtClean="0">
                <a:cs typeface="+mn-cs"/>
              </a:rPr>
              <a:t>books?id</a:t>
            </a:r>
            <a:r>
              <a:rPr kumimoji="0" lang="en-US" dirty="0" smtClean="0">
                <a:cs typeface="+mn-cs"/>
              </a:rPr>
              <a:t>=j0ZSJNuxN0IC&amp;dq=</a:t>
            </a:r>
            <a:r>
              <a:rPr kumimoji="0" lang="en-US" dirty="0" err="1" smtClean="0">
                <a:cs typeface="+mn-cs"/>
              </a:rPr>
              <a:t>biofilm&amp;printsec</a:t>
            </a:r>
            <a:r>
              <a:rPr kumimoji="0" lang="en-US" dirty="0" smtClean="0">
                <a:cs typeface="+mn-cs"/>
              </a:rPr>
              <a:t>=</a:t>
            </a:r>
            <a:r>
              <a:rPr kumimoji="0" lang="en-US" dirty="0" err="1" smtClean="0">
                <a:cs typeface="+mn-cs"/>
              </a:rPr>
              <a:t>frontcover&amp;source</a:t>
            </a:r>
            <a:r>
              <a:rPr kumimoji="0" lang="en-US" dirty="0" smtClean="0">
                <a:cs typeface="+mn-cs"/>
              </a:rPr>
              <a:t>=</a:t>
            </a:r>
            <a:r>
              <a:rPr kumimoji="0" lang="en-US" dirty="0" err="1" smtClean="0">
                <a:cs typeface="+mn-cs"/>
              </a:rPr>
              <a:t>in&amp;hl</a:t>
            </a:r>
            <a:r>
              <a:rPr kumimoji="0" lang="en-US" dirty="0" smtClean="0">
                <a:cs typeface="+mn-cs"/>
              </a:rPr>
              <a:t>=</a:t>
            </a:r>
            <a:r>
              <a:rPr kumimoji="0" lang="en-US" dirty="0" err="1" smtClean="0">
                <a:cs typeface="+mn-cs"/>
              </a:rPr>
              <a:t>en&amp;sa</a:t>
            </a:r>
            <a:r>
              <a:rPr kumimoji="0" lang="en-US" dirty="0" smtClean="0">
                <a:cs typeface="+mn-cs"/>
              </a:rPr>
              <a:t>=</a:t>
            </a:r>
            <a:r>
              <a:rPr kumimoji="0" lang="en-US" dirty="0" err="1" smtClean="0">
                <a:cs typeface="+mn-cs"/>
              </a:rPr>
              <a:t>X&amp;oi</a:t>
            </a:r>
            <a:r>
              <a:rPr kumimoji="0" lang="en-US" dirty="0" smtClean="0">
                <a:cs typeface="+mn-cs"/>
              </a:rPr>
              <a:t>=</a:t>
            </a:r>
            <a:r>
              <a:rPr kumimoji="0" lang="en-US" dirty="0" err="1" smtClean="0">
                <a:cs typeface="+mn-cs"/>
              </a:rPr>
              <a:t>book_result&amp;resnum</a:t>
            </a:r>
            <a:r>
              <a:rPr kumimoji="0" lang="en-US" dirty="0" smtClean="0">
                <a:cs typeface="+mn-cs"/>
              </a:rPr>
              <a:t>=12&amp;ct=result#PPA1,M1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14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gng-tit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7/16/16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7/16/16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7/16/16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7/16/16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>
                <a:latin typeface="Georgia" pitchFamily="18" charset="0"/>
              </a:defRPr>
            </a:lvl1pPr>
            <a:lvl2pPr marL="571500" indent="-228600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>
                <a:latin typeface="Georgia" pitchFamily="18" charset="0"/>
              </a:defRPr>
            </a:lvl2pPr>
            <a:lvl3pPr>
              <a:defRPr sz="2000">
                <a:latin typeface="Georgia" pitchFamily="18" charset="0"/>
              </a:defRPr>
            </a:lvl3pPr>
            <a:lvl4pPr>
              <a:defRPr sz="2000">
                <a:latin typeface="Georgia" pitchFamily="18" charset="0"/>
              </a:defRPr>
            </a:lvl4pPr>
            <a:lvl5pPr>
              <a:defRPr sz="2000"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7/16/16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7/16/16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7/16/16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7/16/16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7/16/16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7/16/16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7/16/16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rPr lang="en-US" smtClean="0"/>
              <a:t>7/16/16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 cap="none" spc="-50" normalizeH="0">
          <a:solidFill>
            <a:srgbClr val="1B732D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/books?id=1HzwMTjzFigC&amp;pg=PT625&amp;lpg=PT625&amp;dq=U.S.+Food+and+Drug+Administration's+Bacteriological+Analytical+Manual&amp;source=bl&amp;ots=8VtNmzAMFD&amp;sig=dBobu7iRtxliea3pZeRqw43OlMs&amp;hl=en&amp;sa=X&amp;oi=book_result&amp;resnum=4&amp;ct=result#PPT620," TargetMode="External"/><Relationship Id="rId4" Type="http://schemas.openxmlformats.org/officeDocument/2006/relationships/hyperlink" Target="http://books.google.com/books?id=1HzwMTjzFigC&amp;pg=PT625&amp;lpg=PT625&amp;dq=U.S.+Food+and+Drug+Administration's+Bacteriological+Analytical+Manual&amp;source=bl&amp;ots=8VtNmzAMFD&amp;sig=dBobu7iRtxliea3pZeRqw43OlMs&amp;hl=en&amp;sa=X&amp;oi=book_result&amp;resnum=4&amp;ct=result#PPT778,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http://www.silliker.com/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hyperlink" Target="http://www.cdc.gov/ncidod/eid/vol8no9/02-0063.htm" TargetMode="External"/><Relationship Id="rId5" Type="http://schemas.openxmlformats.org/officeDocument/2006/relationships/image" Target="../media/image4.jpeg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/>
        </p:nvSpPr>
        <p:spPr>
          <a:xfrm>
            <a:off x="3962400" y="533400"/>
            <a:ext cx="4572000" cy="3276600"/>
          </a:xfrm>
          <a:prstGeom prst="rect">
            <a:avLst/>
          </a:prstGeom>
        </p:spPr>
        <p:txBody>
          <a:bodyPr vert="horz" lIns="0" tIns="45720" rIns="0" bIns="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normalizeH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b="1" cap="none" spc="-100" dirty="0" smtClean="0">
                <a:latin typeface="Arial"/>
                <a:cs typeface="Arial"/>
              </a:rPr>
              <a:t>Soy </a:t>
            </a:r>
            <a:r>
              <a:rPr lang="en-US" sz="4200" b="1" cap="none" spc="-100" dirty="0" err="1" smtClean="0">
                <a:latin typeface="Arial"/>
                <a:cs typeface="Arial"/>
              </a:rPr>
              <a:t>Fresh..Soy</a:t>
            </a:r>
            <a:r>
              <a:rPr lang="en-US" sz="4200" b="1" cap="none" spc="-100" dirty="0" smtClean="0">
                <a:latin typeface="Arial"/>
                <a:cs typeface="Arial"/>
              </a:rPr>
              <a:t> Clean</a:t>
            </a:r>
            <a:endParaRPr lang="en-US" sz="4200" b="1" cap="none" spc="-100" dirty="0">
              <a:latin typeface="Arial"/>
              <a:cs typeface="Arial"/>
            </a:endParaRPr>
          </a:p>
        </p:txBody>
      </p:sp>
      <p:sp>
        <p:nvSpPr>
          <p:cNvPr id="8" name="Subtitle 2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3962400" y="4114800"/>
            <a:ext cx="4495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Cleaning </a:t>
            </a:r>
            <a:r>
              <a:rPr lang="en-US" dirty="0" err="1" smtClean="0"/>
              <a:t>vs</a:t>
            </a:r>
            <a:r>
              <a:rPr lang="en-US" dirty="0" smtClean="0"/>
              <a:t> Sanitizing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06400" y="228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cap="none" spc="-50" normalizeH="0">
                <a:solidFill>
                  <a:srgbClr val="1B732D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 smtClean="0">
                <a:latin typeface="Arial Black" charset="0"/>
                <a:ea typeface="ＭＳ Ｐゴシック" charset="0"/>
              </a:rPr>
              <a:t>What is Microbiology?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19200"/>
            <a:ext cx="7772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ahoma" charset="0"/>
                <a:ea typeface="ＭＳ Ｐゴシック" charset="0"/>
              </a:rPr>
              <a:t>Study of microorganisms/microbes - minute single cell life forms invisible to the naked eye</a:t>
            </a:r>
          </a:p>
          <a:p>
            <a:pPr lvl="1"/>
            <a:r>
              <a:rPr lang="en-US" dirty="0" smtClean="0">
                <a:latin typeface="Tahoma" charset="0"/>
                <a:ea typeface="ＭＳ Ｐゴシック" charset="0"/>
              </a:rPr>
              <a:t>free living </a:t>
            </a:r>
          </a:p>
          <a:p>
            <a:pPr lvl="1"/>
            <a:r>
              <a:rPr lang="en-US" dirty="0" smtClean="0">
                <a:latin typeface="Tahoma" charset="0"/>
                <a:ea typeface="ＭＳ Ｐゴシック" charset="0"/>
              </a:rPr>
              <a:t>ubiquitous </a:t>
            </a:r>
          </a:p>
          <a:p>
            <a:pPr lvl="1"/>
            <a:r>
              <a:rPr lang="en-US" dirty="0" smtClean="0">
                <a:latin typeface="Tahoma" charset="0"/>
                <a:ea typeface="ＭＳ Ｐゴシック" charset="0"/>
              </a:rPr>
              <a:t>dominant </a:t>
            </a:r>
          </a:p>
          <a:p>
            <a:pPr lvl="1"/>
            <a:r>
              <a:rPr lang="en-US" dirty="0" smtClean="0">
                <a:latin typeface="Tahoma" charset="0"/>
                <a:ea typeface="ＭＳ Ｐゴシック" charset="0"/>
              </a:rPr>
              <a:t>diverse </a:t>
            </a:r>
          </a:p>
          <a:p>
            <a:pPr lvl="1"/>
            <a:r>
              <a:rPr lang="en-US" dirty="0" smtClean="0">
                <a:latin typeface="Tahoma" charset="0"/>
                <a:ea typeface="ＭＳ Ｐゴシック" charset="0"/>
              </a:rPr>
              <a:t>unicellular/multicellular</a:t>
            </a:r>
          </a:p>
          <a:p>
            <a:endParaRPr lang="en-US" dirty="0" smtClean="0">
              <a:latin typeface="Tahoma" charset="0"/>
              <a:ea typeface="ＭＳ Ｐゴシック" charset="0"/>
            </a:endParaRPr>
          </a:p>
          <a:p>
            <a:endParaRPr lang="en-US" dirty="0">
              <a:latin typeface="Tahoma" charset="0"/>
              <a:ea typeface="ＭＳ Ｐゴシック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93779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06400" y="228600"/>
            <a:ext cx="7772400" cy="838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cap="none" spc="-50" normalizeH="0">
                <a:solidFill>
                  <a:srgbClr val="1B732D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 smtClean="0">
                <a:latin typeface="Arial Black" charset="0"/>
                <a:ea typeface="ＭＳ Ｐゴシック" charset="0"/>
              </a:rPr>
              <a:t>So Why Micro…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6400" y="1066800"/>
            <a:ext cx="8178800" cy="41719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ahoma" charset="0"/>
                <a:ea typeface="ＭＳ Ｐゴシック" charset="0"/>
              </a:rPr>
              <a:t>Microbial relationship w/ humans</a:t>
            </a:r>
          </a:p>
          <a:p>
            <a:pPr lvl="1"/>
            <a:r>
              <a:rPr lang="en-US" dirty="0" smtClean="0">
                <a:latin typeface="Tahoma" charset="0"/>
                <a:ea typeface="ＭＳ Ｐゴシック" charset="0"/>
              </a:rPr>
              <a:t>mutualistic yet opportunistic </a:t>
            </a:r>
            <a:r>
              <a:rPr lang="en-US" sz="3200" dirty="0" smtClean="0">
                <a:latin typeface="Tahoma" charset="0"/>
                <a:ea typeface="ＭＳ Ｐゴシック" charset="0"/>
                <a:sym typeface="Wingdings" charset="0"/>
              </a:rPr>
              <a:t></a:t>
            </a:r>
            <a:r>
              <a:rPr lang="en-US" dirty="0" smtClean="0">
                <a:latin typeface="Tahoma" charset="0"/>
                <a:ea typeface="ＭＳ Ｐゴシック" charset="0"/>
              </a:rPr>
              <a:t> </a:t>
            </a:r>
          </a:p>
          <a:p>
            <a:r>
              <a:rPr lang="en-US" dirty="0" smtClean="0">
                <a:latin typeface="Tahoma" charset="0"/>
                <a:ea typeface="ＭＳ Ｐゴシック" charset="0"/>
              </a:rPr>
              <a:t>Microbial relationships to life processes</a:t>
            </a:r>
          </a:p>
          <a:p>
            <a:endParaRPr lang="en-US" dirty="0" smtClean="0">
              <a:latin typeface="Tahoma" charset="0"/>
              <a:ea typeface="ＭＳ Ｐゴシック" charset="0"/>
            </a:endParaRPr>
          </a:p>
          <a:p>
            <a:r>
              <a:rPr lang="en-US" dirty="0" smtClean="0">
                <a:latin typeface="Tahoma" charset="0"/>
                <a:ea typeface="ＭＳ Ｐゴシック" charset="0"/>
              </a:rPr>
              <a:t>Beneficial aspects played by microbes</a:t>
            </a:r>
          </a:p>
          <a:p>
            <a:endParaRPr lang="en-US" dirty="0" smtClean="0">
              <a:latin typeface="Tahoma" charset="0"/>
              <a:ea typeface="ＭＳ Ｐゴシック" charset="0"/>
            </a:endParaRPr>
          </a:p>
          <a:p>
            <a:r>
              <a:rPr lang="en-US" dirty="0" smtClean="0">
                <a:latin typeface="Tahoma" charset="0"/>
                <a:ea typeface="ＭＳ Ｐゴシック" charset="0"/>
              </a:rPr>
              <a:t>Microbes and research</a:t>
            </a:r>
            <a:endParaRPr lang="en-US" dirty="0"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06400" y="228600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cap="none" spc="-50" normalizeH="0">
                <a:solidFill>
                  <a:srgbClr val="1B732D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 smtClean="0">
                <a:latin typeface="Arial Black" charset="0"/>
                <a:ea typeface="ＭＳ Ｐゴシック" charset="0"/>
              </a:rPr>
              <a:t>Micro &amp; Biotech…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1000" y="1066800"/>
            <a:ext cx="8178800" cy="41719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ahoma" charset="0"/>
                <a:ea typeface="ＭＳ Ｐゴシック" charset="0"/>
              </a:rPr>
              <a:t>Food </a:t>
            </a:r>
            <a:r>
              <a:rPr lang="en-US" dirty="0" smtClean="0">
                <a:latin typeface="Tahoma" charset="0"/>
                <a:ea typeface="ＭＳ Ｐゴシック" charset="0"/>
              </a:rPr>
              <a:t>&amp; beverage production </a:t>
            </a:r>
          </a:p>
          <a:p>
            <a:r>
              <a:rPr lang="en-US" dirty="0" smtClean="0">
                <a:latin typeface="Tahoma" charset="0"/>
                <a:ea typeface="ＭＳ Ｐゴシック" charset="0"/>
              </a:rPr>
              <a:t>Pharmaceutical productions</a:t>
            </a:r>
          </a:p>
          <a:p>
            <a:r>
              <a:rPr lang="en-US" dirty="0" smtClean="0">
                <a:latin typeface="Tahoma" charset="0"/>
                <a:ea typeface="ＭＳ Ｐゴシック" charset="0"/>
              </a:rPr>
              <a:t>Agriculture</a:t>
            </a:r>
          </a:p>
          <a:p>
            <a:r>
              <a:rPr lang="en-US" dirty="0" smtClean="0">
                <a:latin typeface="Tahoma" charset="0"/>
                <a:ea typeface="ＭＳ Ｐゴシック" charset="0"/>
              </a:rPr>
              <a:t>Environment</a:t>
            </a:r>
          </a:p>
          <a:p>
            <a:r>
              <a:rPr lang="en-US" dirty="0" smtClean="0">
                <a:latin typeface="Tahoma" charset="0"/>
                <a:ea typeface="ＭＳ Ｐゴシック" charset="0"/>
              </a:rPr>
              <a:t>Sewage Treatment</a:t>
            </a:r>
            <a:endParaRPr lang="en-US" dirty="0"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3638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7772400" cy="914400"/>
          </a:xfrm>
        </p:spPr>
        <p:txBody>
          <a:bodyPr/>
          <a:lstStyle/>
          <a:p>
            <a:r>
              <a:rPr lang="en-US">
                <a:latin typeface="Arial Black" charset="0"/>
                <a:ea typeface="ＭＳ Ｐゴシック" charset="0"/>
              </a:rPr>
              <a:t>World of Testing Food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01034" y="1143000"/>
            <a:ext cx="79248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Tahoma" charset="0"/>
                <a:ea typeface="ＭＳ Ｐゴシック" charset="0"/>
              </a:rPr>
              <a:t>Microbes play an integral role in food safety &amp; quality</a:t>
            </a:r>
          </a:p>
          <a:p>
            <a:pPr lvl="1"/>
            <a:r>
              <a:rPr lang="en-US" dirty="0" smtClean="0">
                <a:latin typeface="Tahoma" charset="0"/>
                <a:ea typeface="ＭＳ Ｐゴシック" charset="0"/>
              </a:rPr>
              <a:t>Several regulatory agencies, scientific groups, &amp; industries provide standardized testing to ensure the safety &amp; quality of food production</a:t>
            </a:r>
          </a:p>
          <a:p>
            <a:pPr lvl="2"/>
            <a:r>
              <a:rPr lang="en-US" dirty="0" smtClean="0">
                <a:latin typeface="Tahoma" charset="0"/>
                <a:ea typeface="ＭＳ Ｐゴシック" charset="0"/>
              </a:rPr>
              <a:t>FAD (Food Adulteration &amp; its Detection) - 1</a:t>
            </a:r>
            <a:r>
              <a:rPr lang="en-US" baseline="30000" dirty="0" smtClean="0">
                <a:latin typeface="Tahoma" charset="0"/>
                <a:ea typeface="ＭＳ Ｐゴシック" charset="0"/>
              </a:rPr>
              <a:t>st</a:t>
            </a:r>
            <a:r>
              <a:rPr lang="en-US" dirty="0" smtClean="0">
                <a:latin typeface="Tahoma" charset="0"/>
                <a:ea typeface="ＭＳ Ｐゴシック" charset="0"/>
              </a:rPr>
              <a:t> text</a:t>
            </a:r>
          </a:p>
          <a:p>
            <a:pPr lvl="2"/>
            <a:r>
              <a:rPr lang="en-US" dirty="0" smtClean="0">
                <a:latin typeface="Tahoma" charset="0"/>
                <a:ea typeface="ＭＳ Ｐゴシック" charset="0"/>
              </a:rPr>
              <a:t>FDA (Food &amp; Drug Administration)</a:t>
            </a:r>
          </a:p>
          <a:p>
            <a:pPr lvl="2"/>
            <a:r>
              <a:rPr lang="en-US" dirty="0" smtClean="0">
                <a:latin typeface="Tahoma" charset="0"/>
                <a:ea typeface="ＭＳ Ｐゴシック" charset="0"/>
              </a:rPr>
              <a:t>USDA (US </a:t>
            </a:r>
            <a:r>
              <a:rPr lang="en-US" dirty="0" err="1" smtClean="0">
                <a:latin typeface="Tahoma" charset="0"/>
                <a:ea typeface="ＭＳ Ｐゴシック" charset="0"/>
              </a:rPr>
              <a:t>Dept</a:t>
            </a:r>
            <a:r>
              <a:rPr lang="en-US" dirty="0" smtClean="0">
                <a:latin typeface="Tahoma" charset="0"/>
                <a:ea typeface="ＭＳ Ｐゴシック" charset="0"/>
              </a:rPr>
              <a:t> of Agriculture)</a:t>
            </a:r>
          </a:p>
          <a:p>
            <a:pPr lvl="2"/>
            <a:r>
              <a:rPr lang="en-US" dirty="0" smtClean="0">
                <a:latin typeface="Tahoma" charset="0"/>
                <a:ea typeface="ＭＳ Ｐゴシック" charset="0"/>
              </a:rPr>
              <a:t>BAM (Bacterial Analytical Manual)</a:t>
            </a:r>
          </a:p>
          <a:p>
            <a:pPr lvl="1"/>
            <a:endParaRPr lang="en-US" dirty="0">
              <a:latin typeface="Tahoma" charset="0"/>
              <a:ea typeface="ＭＳ Ｐゴシック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7772400" cy="1143000"/>
          </a:xfrm>
        </p:spPr>
        <p:txBody>
          <a:bodyPr/>
          <a:lstStyle/>
          <a:p>
            <a:r>
              <a:rPr lang="en-US">
                <a:latin typeface="Arial Black" charset="0"/>
                <a:ea typeface="ＭＳ Ｐゴシック" charset="0"/>
              </a:rPr>
              <a:t>Food Microbiology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6400" y="1143000"/>
            <a:ext cx="79248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smtClean="0">
                <a:latin typeface="Tahoma" charset="0"/>
                <a:ea typeface="ＭＳ Ｐゴシック" charset="0"/>
              </a:rPr>
              <a:t>Bacteria, molds, &amp; yeast</a:t>
            </a:r>
          </a:p>
          <a:p>
            <a:pPr lvl="1"/>
            <a:r>
              <a:rPr lang="en-US" sz="2400" dirty="0" smtClean="0">
                <a:latin typeface="Tahoma" charset="0"/>
                <a:ea typeface="ＭＳ Ｐゴシック" charset="0"/>
              </a:rPr>
              <a:t>Factors affecting the </a:t>
            </a:r>
            <a:r>
              <a:rPr lang="en-US" sz="2400" dirty="0" smtClean="0">
                <a:latin typeface="Tahoma" charset="0"/>
                <a:ea typeface="ＭＳ Ｐゴシック" charset="0"/>
                <a:hlinkClick r:id="rId3"/>
              </a:rPr>
              <a:t>growth of microbes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 in foods</a:t>
            </a:r>
            <a:endParaRPr lang="en-US" dirty="0" smtClean="0">
              <a:latin typeface="Tahoma" charset="0"/>
              <a:ea typeface="ＭＳ Ｐゴシック" charset="0"/>
            </a:endParaRPr>
          </a:p>
          <a:p>
            <a:pPr lvl="2"/>
            <a:r>
              <a:rPr lang="en-US" dirty="0" smtClean="0">
                <a:latin typeface="Tahoma" charset="0"/>
                <a:ea typeface="ＭＳ Ｐゴシック" charset="0"/>
              </a:rPr>
              <a:t>pH</a:t>
            </a:r>
          </a:p>
          <a:p>
            <a:pPr lvl="2"/>
            <a:r>
              <a:rPr lang="en-US" dirty="0" smtClean="0">
                <a:latin typeface="Tahoma" charset="0"/>
                <a:ea typeface="ＭＳ Ｐゴシック" charset="0"/>
              </a:rPr>
              <a:t>temperature</a:t>
            </a:r>
          </a:p>
          <a:p>
            <a:pPr lvl="2"/>
            <a:r>
              <a:rPr lang="en-US" dirty="0" smtClean="0">
                <a:latin typeface="Tahoma" charset="0"/>
                <a:ea typeface="ＭＳ Ｐゴシック" charset="0"/>
              </a:rPr>
              <a:t>O</a:t>
            </a:r>
            <a:r>
              <a:rPr lang="en-US" baseline="-25000" dirty="0" smtClean="0">
                <a:latin typeface="Tahoma" charset="0"/>
                <a:ea typeface="ＭＳ Ｐゴシック" charset="0"/>
              </a:rPr>
              <a:t>2</a:t>
            </a:r>
            <a:endParaRPr lang="en-US" dirty="0" smtClean="0">
              <a:latin typeface="Tahoma" charset="0"/>
              <a:ea typeface="ＭＳ Ｐゴシック" charset="0"/>
            </a:endParaRPr>
          </a:p>
          <a:p>
            <a:pPr lvl="2"/>
            <a:r>
              <a:rPr lang="en-US" dirty="0" smtClean="0">
                <a:latin typeface="Tahoma" charset="0"/>
                <a:ea typeface="ＭＳ Ｐゴシック" charset="0"/>
              </a:rPr>
              <a:t>biological structures</a:t>
            </a:r>
            <a:endParaRPr lang="en-US" sz="1800" dirty="0" smtClean="0">
              <a:latin typeface="Tahoma" charset="0"/>
              <a:ea typeface="ＭＳ Ｐゴシック" charset="0"/>
            </a:endParaRPr>
          </a:p>
          <a:p>
            <a:pPr lvl="1"/>
            <a:r>
              <a:rPr lang="en-US" sz="2400" dirty="0" smtClean="0">
                <a:latin typeface="Tahoma" charset="0"/>
                <a:ea typeface="ＭＳ Ｐゴシック" charset="0"/>
              </a:rPr>
              <a:t>Factors causing </a:t>
            </a:r>
            <a:r>
              <a:rPr lang="en-US" sz="2400" dirty="0" smtClean="0">
                <a:latin typeface="Tahoma" charset="0"/>
                <a:ea typeface="ＭＳ Ｐゴシック" charset="0"/>
                <a:hlinkClick r:id="rId4"/>
              </a:rPr>
              <a:t>microbial presence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 in foods</a:t>
            </a:r>
            <a:endParaRPr lang="en-US" dirty="0" smtClean="0">
              <a:latin typeface="Tahoma" charset="0"/>
              <a:ea typeface="ＭＳ Ｐゴシック" charset="0"/>
            </a:endParaRPr>
          </a:p>
          <a:p>
            <a:pPr lvl="2"/>
            <a:r>
              <a:rPr lang="en-US" dirty="0" smtClean="0">
                <a:latin typeface="Tahoma" charset="0"/>
                <a:ea typeface="ＭＳ Ｐゴシック" charset="0"/>
              </a:rPr>
              <a:t>Personal hygiene </a:t>
            </a:r>
          </a:p>
          <a:p>
            <a:pPr lvl="2"/>
            <a:r>
              <a:rPr lang="en-US" dirty="0" smtClean="0">
                <a:latin typeface="Tahoma" charset="0"/>
                <a:ea typeface="ＭＳ Ｐゴシック" charset="0"/>
              </a:rPr>
              <a:t>Food processing &amp; preparation</a:t>
            </a:r>
          </a:p>
          <a:p>
            <a:pPr lvl="2"/>
            <a:r>
              <a:rPr lang="en-US" dirty="0" smtClean="0">
                <a:latin typeface="Tahoma" charset="0"/>
                <a:ea typeface="ＭＳ Ｐゴシック" charset="0"/>
              </a:rPr>
              <a:t>Holding temps</a:t>
            </a:r>
            <a:endParaRPr lang="en-US" dirty="0"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9949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build="p" bldLvl="3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81000" y="1268413"/>
            <a:ext cx="7848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400" dirty="0" smtClean="0">
                <a:latin typeface="Tahoma" charset="0"/>
                <a:ea typeface="ＭＳ Ｐゴシック" charset="0"/>
              </a:rPr>
              <a:t>Dr. John H. </a:t>
            </a:r>
            <a:r>
              <a:rPr lang="en-US" sz="2400" dirty="0" err="1" smtClean="0">
                <a:latin typeface="Tahoma" charset="0"/>
                <a:ea typeface="ＭＳ Ｐゴシック" charset="0"/>
              </a:rPr>
              <a:t>Silliker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, Ph.D. in 1967</a:t>
            </a:r>
          </a:p>
          <a:p>
            <a:r>
              <a:rPr lang="en-US" sz="2400" dirty="0" smtClean="0">
                <a:latin typeface="Tahoma" charset="0"/>
                <a:ea typeface="ＭＳ Ｐゴシック" charset="0"/>
              </a:rPr>
              <a:t>Independent food lab</a:t>
            </a:r>
            <a:endParaRPr lang="en-US" dirty="0" smtClean="0">
              <a:latin typeface="Tahoma" charset="0"/>
              <a:ea typeface="ＭＳ Ｐゴシック" charset="0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000" dirty="0" smtClean="0">
                <a:latin typeface="Tahoma" charset="0"/>
                <a:ea typeface="ＭＳ Ｐゴシック" charset="0"/>
              </a:rPr>
              <a:t>Leading internationally accredited food testing and consulting network</a:t>
            </a:r>
          </a:p>
          <a:p>
            <a:pPr lvl="1"/>
            <a:r>
              <a:rPr lang="en-US" sz="2000" dirty="0" smtClean="0">
                <a:latin typeface="Tahoma" charset="0"/>
                <a:ea typeface="ＭＳ Ｐゴシック" charset="0"/>
              </a:rPr>
              <a:t>Quality assurance, safety, &amp; nutrition </a:t>
            </a:r>
          </a:p>
          <a:p>
            <a:pPr lvl="1"/>
            <a:r>
              <a:rPr lang="en-US" sz="2000" dirty="0" smtClean="0">
                <a:latin typeface="Tahoma" charset="0"/>
                <a:ea typeface="ＭＳ Ｐゴシック" charset="0"/>
              </a:rPr>
              <a:t>Accurate and consistent results on time</a:t>
            </a:r>
          </a:p>
          <a:p>
            <a:pPr lvl="1"/>
            <a:r>
              <a:rPr lang="en-US" sz="2000" dirty="0" smtClean="0">
                <a:latin typeface="Tahoma" charset="0"/>
                <a:ea typeface="ＭＳ Ｐゴシック" charset="0"/>
              </a:rPr>
              <a:t>Quantitative &amp; qualitative testing</a:t>
            </a:r>
            <a:endParaRPr lang="en-US" dirty="0" smtClean="0">
              <a:latin typeface="Tahoma" charset="0"/>
              <a:ea typeface="ＭＳ Ｐゴシック" charset="0"/>
            </a:endParaRPr>
          </a:p>
          <a:p>
            <a:pPr lvl="2"/>
            <a:r>
              <a:rPr lang="en-US" sz="1800" dirty="0" err="1" smtClean="0">
                <a:latin typeface="Tahoma" charset="0"/>
                <a:ea typeface="ＭＳ Ｐゴシック" charset="0"/>
              </a:rPr>
              <a:t>Qual</a:t>
            </a:r>
            <a:r>
              <a:rPr lang="en-US" sz="1800" dirty="0" smtClean="0">
                <a:latin typeface="Tahoma" charset="0"/>
                <a:ea typeface="ＭＳ Ｐゴシック" charset="0"/>
              </a:rPr>
              <a:t> </a:t>
            </a:r>
            <a:r>
              <a:rPr lang="en-US" sz="1800" dirty="0" smtClean="0">
                <a:latin typeface="Tahoma" charset="0"/>
                <a:ea typeface="ＭＳ Ｐゴシック" charset="0"/>
                <a:sym typeface="Symbol" charset="0"/>
              </a:rPr>
              <a:t> food borne pathogens  PCR and ELFA</a:t>
            </a:r>
          </a:p>
          <a:p>
            <a:pPr lvl="2"/>
            <a:r>
              <a:rPr lang="en-US" sz="1800" dirty="0" err="1" smtClean="0">
                <a:latin typeface="Tahoma" charset="0"/>
                <a:ea typeface="ＭＳ Ｐゴシック" charset="0"/>
                <a:sym typeface="Symbol" charset="0"/>
              </a:rPr>
              <a:t>Quan</a:t>
            </a:r>
            <a:r>
              <a:rPr lang="en-US" sz="1800" dirty="0" smtClean="0">
                <a:latin typeface="Tahoma" charset="0"/>
                <a:ea typeface="ＭＳ Ｐゴシック" charset="0"/>
                <a:sym typeface="Symbol" charset="0"/>
              </a:rPr>
              <a:t>  spoilage &amp; indicator org</a:t>
            </a:r>
            <a:r>
              <a:rPr lang="ja-JP" altLang="en-US" sz="1800" dirty="0" smtClean="0">
                <a:latin typeface="Arial" charset="0"/>
                <a:ea typeface="ＭＳ Ｐゴシック" charset="0"/>
                <a:sym typeface="Symbol" charset="0"/>
              </a:rPr>
              <a:t>’</a:t>
            </a:r>
            <a:r>
              <a:rPr lang="en-US" altLang="ja-JP" sz="1800" dirty="0" smtClean="0">
                <a:latin typeface="Tahoma" charset="0"/>
                <a:ea typeface="ＭＳ Ｐゴシック" charset="0"/>
                <a:sym typeface="Symbol" charset="0"/>
              </a:rPr>
              <a:t>s   plating, reading, serology</a:t>
            </a:r>
            <a:endParaRPr lang="en-US" altLang="ja-JP" dirty="0" smtClean="0">
              <a:latin typeface="Tahoma" charset="0"/>
              <a:ea typeface="ＭＳ Ｐゴシック" charset="0"/>
            </a:endParaRPr>
          </a:p>
          <a:p>
            <a:r>
              <a:rPr lang="en-US" sz="2400" dirty="0" smtClean="0">
                <a:latin typeface="Tahoma" charset="0"/>
                <a:ea typeface="ＭＳ Ｐゴシック" charset="0"/>
              </a:rPr>
              <a:t>"Give clients more than just reliable analytical results, give </a:t>
            </a:r>
            <a:r>
              <a:rPr lang="en-US" sz="2400" dirty="0">
                <a:latin typeface="Tahoma" charset="0"/>
                <a:ea typeface="ＭＳ Ｐゴシック" charset="0"/>
              </a:rPr>
              <a:t>	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them </a:t>
            </a:r>
            <a:r>
              <a:rPr lang="en-US" sz="2400" dirty="0" smtClean="0">
                <a:latin typeface="Tahoma" charset="0"/>
                <a:ea typeface="ＭＳ Ｐゴシック" charset="0"/>
              </a:rPr>
              <a:t>practical solutions to their problems."</a:t>
            </a:r>
            <a:r>
              <a:rPr lang="en-US" dirty="0" smtClean="0">
                <a:latin typeface="Tahoma" charset="0"/>
                <a:ea typeface="ＭＳ Ｐゴシック" charset="0"/>
              </a:rPr>
              <a:t> </a:t>
            </a:r>
            <a:endParaRPr lang="en-US" dirty="0">
              <a:latin typeface="Tahoma" charset="0"/>
              <a:ea typeface="ＭＳ Ｐゴシック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0"/>
            <a:ext cx="3581400" cy="103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381000" y="228600"/>
            <a:ext cx="7772400" cy="8112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cap="none" spc="-50" normalizeH="0">
                <a:solidFill>
                  <a:srgbClr val="1B732D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mtClean="0">
                <a:latin typeface="Arial Black" charset="0"/>
                <a:ea typeface="ＭＳ Ｐゴシック" charset="0"/>
                <a:hlinkClick r:id="rId4"/>
              </a:rPr>
              <a:t>Silliker</a:t>
            </a:r>
            <a:r>
              <a:rPr lang="en-US" dirty="0" smtClean="0">
                <a:latin typeface="Arial Black" charset="0"/>
                <a:ea typeface="ＭＳ Ｐゴシック" charset="0"/>
              </a:rPr>
              <a:t> Food Lab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0488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38200"/>
          </a:xfrm>
        </p:spPr>
        <p:txBody>
          <a:bodyPr/>
          <a:lstStyle/>
          <a:p>
            <a:r>
              <a:rPr lang="en-US">
                <a:latin typeface="Arial Black" charset="0"/>
                <a:ea typeface="ＭＳ Ｐゴシック" charset="0"/>
              </a:rPr>
              <a:t>Food Protection &amp; Quality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066800"/>
            <a:ext cx="78486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latin typeface="Tahoma" charset="0"/>
                <a:ea typeface="ＭＳ Ｐゴシック" charset="0"/>
              </a:rPr>
              <a:t>Effective food protection for human life</a:t>
            </a:r>
          </a:p>
          <a:p>
            <a:pPr lvl="1"/>
            <a:r>
              <a:rPr lang="en-US" sz="2400" dirty="0" smtClean="0">
                <a:latin typeface="Tahoma" charset="0"/>
                <a:ea typeface="ＭＳ Ｐゴシック" charset="0"/>
              </a:rPr>
              <a:t>safe, attractive, appetizing, nutritious, &amp; free of disease/poisons</a:t>
            </a:r>
          </a:p>
          <a:p>
            <a:pPr lvl="1"/>
            <a:endParaRPr lang="en-US" dirty="0" smtClean="0">
              <a:latin typeface="Tahoma" charset="0"/>
              <a:ea typeface="ＭＳ Ｐゴシック" charset="0"/>
            </a:endParaRPr>
          </a:p>
          <a:p>
            <a:r>
              <a:rPr lang="en-US" sz="2800" dirty="0" smtClean="0">
                <a:latin typeface="Tahoma" charset="0"/>
                <a:ea typeface="ＭＳ Ｐゴシック" charset="0"/>
              </a:rPr>
              <a:t>4 Absolutes of Quality</a:t>
            </a:r>
            <a:endParaRPr lang="en-US" dirty="0" smtClean="0">
              <a:latin typeface="Tahoma" charset="0"/>
              <a:ea typeface="ＭＳ Ｐゴシック" charset="0"/>
            </a:endParaRPr>
          </a:p>
          <a:p>
            <a:pPr lvl="1"/>
            <a:r>
              <a:rPr lang="en-US" sz="2400" dirty="0" smtClean="0">
                <a:latin typeface="Tahoma" charset="0"/>
                <a:ea typeface="ＭＳ Ｐゴシック" charset="0"/>
              </a:rPr>
              <a:t>Conformance to customer requirements</a:t>
            </a:r>
          </a:p>
          <a:p>
            <a:pPr lvl="1"/>
            <a:r>
              <a:rPr lang="en-US" sz="2400" dirty="0" smtClean="0">
                <a:latin typeface="Tahoma" charset="0"/>
                <a:ea typeface="ＭＳ Ｐゴシック" charset="0"/>
              </a:rPr>
              <a:t>Achieved through prevention</a:t>
            </a:r>
          </a:p>
          <a:p>
            <a:pPr lvl="1"/>
            <a:r>
              <a:rPr lang="en-US" sz="2400" dirty="0" smtClean="0">
                <a:latin typeface="Tahoma" charset="0"/>
                <a:ea typeface="ＭＳ Ｐゴシック" charset="0"/>
              </a:rPr>
              <a:t>Zero defects </a:t>
            </a:r>
          </a:p>
          <a:p>
            <a:pPr lvl="1"/>
            <a:r>
              <a:rPr lang="en-US" sz="2400" dirty="0" smtClean="0">
                <a:latin typeface="Tahoma" charset="0"/>
                <a:ea typeface="ＭＳ Ｐゴシック" charset="0"/>
              </a:rPr>
              <a:t>Quality improvement MUST be measured</a:t>
            </a:r>
            <a:endParaRPr lang="en-US" dirty="0"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2124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6100" y="1049628"/>
            <a:ext cx="4648200" cy="4267200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Tahoma" charset="0"/>
                <a:ea typeface="ＭＳ Ｐゴシック" charset="0"/>
              </a:rPr>
              <a:t>Cleaning 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Removing the visible/non-visible products (</a:t>
            </a:r>
            <a:r>
              <a:rPr lang="en-US" dirty="0">
                <a:latin typeface="Tahoma" charset="0"/>
                <a:ea typeface="ＭＳ Ｐゴシック" charset="0"/>
                <a:hlinkClick r:id="rId4"/>
              </a:rPr>
              <a:t>biofilm</a:t>
            </a:r>
            <a:r>
              <a:rPr lang="en-US" dirty="0">
                <a:latin typeface="Tahoma" charset="0"/>
                <a:ea typeface="ＭＳ Ｐゴシック" charset="0"/>
              </a:rPr>
              <a:t>) from a work station surface</a:t>
            </a:r>
          </a:p>
          <a:p>
            <a:pPr lvl="2"/>
            <a:r>
              <a:rPr lang="en-US" dirty="0">
                <a:latin typeface="Tahoma" charset="0"/>
                <a:ea typeface="ＭＳ Ｐゴシック" charset="0"/>
              </a:rPr>
              <a:t>Buildup </a:t>
            </a:r>
            <a:r>
              <a:rPr lang="en-US" dirty="0">
                <a:latin typeface="Tahoma" charset="0"/>
                <a:ea typeface="ＭＳ Ｐゴシック" charset="0"/>
                <a:sym typeface="Symbol" charset="0"/>
              </a:rPr>
              <a:t> </a:t>
            </a:r>
            <a:r>
              <a:rPr lang="en-US" dirty="0">
                <a:latin typeface="Tahoma" charset="0"/>
                <a:ea typeface="ＭＳ Ｐゴシック" charset="0"/>
              </a:rPr>
              <a:t>microbial resistance </a:t>
            </a:r>
          </a:p>
          <a:p>
            <a:r>
              <a:rPr lang="en-US" dirty="0">
                <a:latin typeface="Tahoma" charset="0"/>
                <a:ea typeface="ＭＳ Ｐゴシック" charset="0"/>
              </a:rPr>
              <a:t>Sanitizing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Kills any residual microbes on the surface</a:t>
            </a:r>
          </a:p>
          <a:p>
            <a:pPr lvl="2"/>
            <a:r>
              <a:rPr lang="en-US" dirty="0">
                <a:latin typeface="Tahoma" charset="0"/>
                <a:ea typeface="ＭＳ Ｐゴシック" charset="0"/>
              </a:rPr>
              <a:t>Allowing to sit for 15min further breaks down biofilm &amp; hinders other microbial </a:t>
            </a:r>
            <a:r>
              <a:rPr lang="en-US" dirty="0" smtClean="0">
                <a:latin typeface="Tahoma" charset="0"/>
                <a:ea typeface="ＭＳ Ｐゴシック" charset="0"/>
              </a:rPr>
              <a:t>growth</a:t>
            </a:r>
            <a:endParaRPr lang="en-US" dirty="0">
              <a:latin typeface="Tahoma" charset="0"/>
              <a:ea typeface="ＭＳ Ｐゴシック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06400" y="2286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cap="none" spc="-50" normalizeH="0">
                <a:solidFill>
                  <a:srgbClr val="1B732D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mtClean="0">
                <a:latin typeface="Arial Black" charset="0"/>
                <a:ea typeface="ＭＳ Ｐゴシック" charset="0"/>
              </a:rPr>
              <a:t>Clean or Sanitize?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pic>
        <p:nvPicPr>
          <p:cNvPr id="7" name="Picture 6" descr="IMG_6178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990600"/>
            <a:ext cx="3600450" cy="48006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heme/theme1.xml><?xml version="1.0" encoding="utf-8"?>
<a:theme xmlns:a="http://schemas.openxmlformats.org/drawingml/2006/main" name="Project Status Report_v2_optimized">
  <a:themeElements>
    <a:clrScheme name="Custom 1">
      <a:dk1>
        <a:sysClr val="windowText" lastClr="000000"/>
      </a:dk1>
      <a:lt1>
        <a:srgbClr val="FFFFFF"/>
      </a:lt1>
      <a:dk2>
        <a:srgbClr val="DADADA"/>
      </a:dk2>
      <a:lt2>
        <a:srgbClr val="FFFFFF"/>
      </a:lt2>
      <a:accent1>
        <a:srgbClr val="196322"/>
      </a:accent1>
      <a:accent2>
        <a:srgbClr val="196322"/>
      </a:accent2>
      <a:accent3>
        <a:srgbClr val="196322"/>
      </a:accent3>
      <a:accent4>
        <a:srgbClr val="196322"/>
      </a:accent4>
      <a:accent5>
        <a:srgbClr val="196322"/>
      </a:accent5>
      <a:accent6>
        <a:srgbClr val="196322"/>
      </a:accent6>
      <a:hlink>
        <a:srgbClr val="196322"/>
      </a:hlink>
      <a:folHlink>
        <a:srgbClr val="196322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Clean vs Sanitize</Template>
  <TotalTime>0</TotalTime>
  <Words>569</Words>
  <Application>Microsoft Macintosh PowerPoint</Application>
  <PresentationFormat>On-screen Show (4:3)</PresentationFormat>
  <Paragraphs>116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 Black</vt:lpstr>
      <vt:lpstr>Calibri</vt:lpstr>
      <vt:lpstr>Courier New</vt:lpstr>
      <vt:lpstr>Georgia</vt:lpstr>
      <vt:lpstr>ＭＳ Ｐゴシック</vt:lpstr>
      <vt:lpstr>Symbol</vt:lpstr>
      <vt:lpstr>Tahoma</vt:lpstr>
      <vt:lpstr>Wingdings</vt:lpstr>
      <vt:lpstr>Arial</vt:lpstr>
      <vt:lpstr>Project Status Report_v2_optimized</vt:lpstr>
      <vt:lpstr>PowerPoint Presentation</vt:lpstr>
      <vt:lpstr>PowerPoint Presentation</vt:lpstr>
      <vt:lpstr>PowerPoint Presentation</vt:lpstr>
      <vt:lpstr>PowerPoint Presentation</vt:lpstr>
      <vt:lpstr>World of Testing Food</vt:lpstr>
      <vt:lpstr>Food Microbiology</vt:lpstr>
      <vt:lpstr>PowerPoint Presentation</vt:lpstr>
      <vt:lpstr>Food Protection &amp; Quality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Jane Hunt</dc:creator>
  <cp:lastModifiedBy/>
  <cp:revision>1</cp:revision>
  <dcterms:created xsi:type="dcterms:W3CDTF">2016-07-16T17:53:48Z</dcterms:created>
  <dcterms:modified xsi:type="dcterms:W3CDTF">2016-07-16T18:01:33Z</dcterms:modified>
</cp:coreProperties>
</file>