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61" r:id="rId2"/>
    <p:sldId id="262" r:id="rId3"/>
    <p:sldId id="263" r:id="rId4"/>
    <p:sldId id="256" r:id="rId5"/>
    <p:sldId id="258" r:id="rId6"/>
    <p:sldId id="257" r:id="rId7"/>
    <p:sldId id="264" r:id="rId8"/>
    <p:sldId id="265" r:id="rId9"/>
    <p:sldId id="267" r:id="rId10"/>
    <p:sldId id="266" r:id="rId11"/>
    <p:sldId id="268" r:id="rId12"/>
    <p:sldId id="259" r:id="rId13"/>
    <p:sldId id="26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240" autoAdjust="0"/>
  </p:normalViewPr>
  <p:slideViewPr>
    <p:cSldViewPr snapToGrid="0" snapToObjects="1">
      <p:cViewPr>
        <p:scale>
          <a:sx n="112" d="100"/>
          <a:sy n="112" d="100"/>
        </p:scale>
        <p:origin x="-1072"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0" d="100"/>
          <a:sy n="90" d="100"/>
        </p:scale>
        <p:origin x="-320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Workbook6"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scatterChart>
        <c:scatterStyle val="lineMarker"/>
        <c:varyColors val="0"/>
        <c:ser>
          <c:idx val="0"/>
          <c:order val="0"/>
          <c:tx>
            <c:v>Quito, Ecuador 0.23</c:v>
          </c:tx>
          <c:spPr>
            <a:ln w="47625">
              <a:noFill/>
            </a:ln>
          </c:spPr>
          <c:trendline>
            <c:trendlineType val="poly"/>
            <c:order val="4"/>
            <c:dispRSqr val="0"/>
            <c:dispEq val="0"/>
          </c:trendline>
          <c:xVal>
            <c:strRef>
              <c:f>Sheet1!$A$3:$A$14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xVal>
          <c:yVal>
            <c:numRef>
              <c:f>Sheet1!$B$3:$B$14</c:f>
              <c:numCache>
                <c:formatCode>General</c:formatCode>
                <c:ptCount val="12"/>
                <c:pt idx="0">
                  <c:v>12.07</c:v>
                </c:pt>
                <c:pt idx="1">
                  <c:v>12.07</c:v>
                </c:pt>
                <c:pt idx="2">
                  <c:v>12.06</c:v>
                </c:pt>
                <c:pt idx="3">
                  <c:v>12.06</c:v>
                </c:pt>
                <c:pt idx="4">
                  <c:v>12.06</c:v>
                </c:pt>
                <c:pt idx="5">
                  <c:v>12.06</c:v>
                </c:pt>
                <c:pt idx="6">
                  <c:v>12.06</c:v>
                </c:pt>
                <c:pt idx="7">
                  <c:v>12.06</c:v>
                </c:pt>
                <c:pt idx="8">
                  <c:v>12.06</c:v>
                </c:pt>
                <c:pt idx="9">
                  <c:v>12.07</c:v>
                </c:pt>
                <c:pt idx="10">
                  <c:v>12.07</c:v>
                </c:pt>
                <c:pt idx="11">
                  <c:v>12.08</c:v>
                </c:pt>
              </c:numCache>
            </c:numRef>
          </c:yVal>
          <c:smooth val="0"/>
        </c:ser>
        <c:ser>
          <c:idx val="1"/>
          <c:order val="1"/>
          <c:tx>
            <c:v>Mexico City, Mexico 19.43</c:v>
          </c:tx>
          <c:spPr>
            <a:ln w="47625">
              <a:noFill/>
            </a:ln>
          </c:spPr>
          <c:trendline>
            <c:trendlineType val="poly"/>
            <c:order val="4"/>
            <c:dispRSqr val="0"/>
            <c:dispEq val="0"/>
          </c:trendline>
          <c:xVal>
            <c:strRef>
              <c:f>Sheet1!$A$3:$A$14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xVal>
          <c:yVal>
            <c:numRef>
              <c:f>Sheet1!$C$3:$C$14</c:f>
              <c:numCache>
                <c:formatCode>General</c:formatCode>
                <c:ptCount val="12"/>
                <c:pt idx="0">
                  <c:v>11.09</c:v>
                </c:pt>
                <c:pt idx="1">
                  <c:v>11.37</c:v>
                </c:pt>
                <c:pt idx="2">
                  <c:v>12.07</c:v>
                </c:pt>
                <c:pt idx="3">
                  <c:v>12.4</c:v>
                </c:pt>
                <c:pt idx="4">
                  <c:v>13.07</c:v>
                </c:pt>
                <c:pt idx="5">
                  <c:v>13.17</c:v>
                </c:pt>
                <c:pt idx="6">
                  <c:v>13.07</c:v>
                </c:pt>
                <c:pt idx="7">
                  <c:v>12.4</c:v>
                </c:pt>
                <c:pt idx="8">
                  <c:v>12.07</c:v>
                </c:pt>
                <c:pt idx="9">
                  <c:v>11.37</c:v>
                </c:pt>
                <c:pt idx="10">
                  <c:v>11.09</c:v>
                </c:pt>
                <c:pt idx="11">
                  <c:v>11.0</c:v>
                </c:pt>
              </c:numCache>
            </c:numRef>
          </c:yVal>
          <c:smooth val="0"/>
        </c:ser>
        <c:ser>
          <c:idx val="2"/>
          <c:order val="2"/>
          <c:tx>
            <c:v>Columbus, Ohio 39.98</c:v>
          </c:tx>
          <c:spPr>
            <a:ln w="47625">
              <a:noFill/>
            </a:ln>
          </c:spPr>
          <c:trendline>
            <c:trendlineType val="poly"/>
            <c:order val="4"/>
            <c:dispRSqr val="0"/>
            <c:dispEq val="0"/>
          </c:trendline>
          <c:xVal>
            <c:strRef>
              <c:f>Sheet1!$A$3:$A$14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xVal>
          <c:yVal>
            <c:numRef>
              <c:f>Sheet1!$D$3:$D$14</c:f>
              <c:numCache>
                <c:formatCode>General</c:formatCode>
                <c:ptCount val="12"/>
                <c:pt idx="0">
                  <c:v>9.48</c:v>
                </c:pt>
                <c:pt idx="1">
                  <c:v>10.56</c:v>
                </c:pt>
                <c:pt idx="2">
                  <c:v>12.09</c:v>
                </c:pt>
                <c:pt idx="3">
                  <c:v>13.28</c:v>
                </c:pt>
                <c:pt idx="4">
                  <c:v>14.32</c:v>
                </c:pt>
                <c:pt idx="5">
                  <c:v>15.01</c:v>
                </c:pt>
                <c:pt idx="6">
                  <c:v>14.36</c:v>
                </c:pt>
                <c:pt idx="7">
                  <c:v>13.36</c:v>
                </c:pt>
                <c:pt idx="8">
                  <c:v>12.09</c:v>
                </c:pt>
                <c:pt idx="9">
                  <c:v>10.56</c:v>
                </c:pt>
                <c:pt idx="10">
                  <c:v>9.48</c:v>
                </c:pt>
                <c:pt idx="11">
                  <c:v>9.1</c:v>
                </c:pt>
              </c:numCache>
            </c:numRef>
          </c:yVal>
          <c:smooth val="0"/>
        </c:ser>
        <c:ser>
          <c:idx val="3"/>
          <c:order val="3"/>
          <c:tx>
            <c:v>Seattle, Washington 47.37</c:v>
          </c:tx>
          <c:spPr>
            <a:ln w="47625">
              <a:noFill/>
            </a:ln>
          </c:spPr>
          <c:trendline>
            <c:trendlineType val="poly"/>
            <c:order val="4"/>
            <c:dispRSqr val="0"/>
            <c:dispEq val="0"/>
          </c:trendline>
          <c:xVal>
            <c:strRef>
              <c:f>Sheet1!$A$3:$A$14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xVal>
          <c:yVal>
            <c:numRef>
              <c:f>Sheet1!$E$3:$E$14</c:f>
              <c:numCache>
                <c:formatCode>General</c:formatCode>
                <c:ptCount val="12"/>
                <c:pt idx="0">
                  <c:v>9.03</c:v>
                </c:pt>
                <c:pt idx="1">
                  <c:v>10.34</c:v>
                </c:pt>
                <c:pt idx="2">
                  <c:v>12.1</c:v>
                </c:pt>
                <c:pt idx="3">
                  <c:v>13.55</c:v>
                </c:pt>
                <c:pt idx="4">
                  <c:v>15.2</c:v>
                </c:pt>
                <c:pt idx="5">
                  <c:v>15.59</c:v>
                </c:pt>
                <c:pt idx="6">
                  <c:v>15.2</c:v>
                </c:pt>
                <c:pt idx="7">
                  <c:v>13.55</c:v>
                </c:pt>
                <c:pt idx="8">
                  <c:v>12.1</c:v>
                </c:pt>
                <c:pt idx="9">
                  <c:v>10.34</c:v>
                </c:pt>
                <c:pt idx="10">
                  <c:v>9.03</c:v>
                </c:pt>
                <c:pt idx="11">
                  <c:v>8.25</c:v>
                </c:pt>
              </c:numCache>
            </c:numRef>
          </c:yVal>
          <c:smooth val="0"/>
        </c:ser>
        <c:ser>
          <c:idx val="4"/>
          <c:order val="4"/>
          <c:tx>
            <c:v>Anchorage, Alaska 61.21</c:v>
          </c:tx>
          <c:spPr>
            <a:ln w="47625">
              <a:noFill/>
            </a:ln>
          </c:spPr>
          <c:trendline>
            <c:trendlineType val="poly"/>
            <c:order val="4"/>
            <c:dispRSqr val="0"/>
            <c:dispEq val="0"/>
          </c:trendline>
          <c:xVal>
            <c:strRef>
              <c:f>Sheet1!$A$3:$A$14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xVal>
          <c:yVal>
            <c:numRef>
              <c:f>Sheet1!$F$3:$F$14</c:f>
              <c:numCache>
                <c:formatCode>General</c:formatCode>
                <c:ptCount val="12"/>
                <c:pt idx="0">
                  <c:v>6.48</c:v>
                </c:pt>
                <c:pt idx="1">
                  <c:v>9.34</c:v>
                </c:pt>
                <c:pt idx="2">
                  <c:v>12.14</c:v>
                </c:pt>
                <c:pt idx="3">
                  <c:v>15.12</c:v>
                </c:pt>
                <c:pt idx="4">
                  <c:v>17.53</c:v>
                </c:pt>
                <c:pt idx="5">
                  <c:v>19.21</c:v>
                </c:pt>
                <c:pt idx="6">
                  <c:v>17.53</c:v>
                </c:pt>
                <c:pt idx="7">
                  <c:v>15.12</c:v>
                </c:pt>
                <c:pt idx="8">
                  <c:v>12.14</c:v>
                </c:pt>
                <c:pt idx="9">
                  <c:v>9.34</c:v>
                </c:pt>
                <c:pt idx="10">
                  <c:v>6.48</c:v>
                </c:pt>
                <c:pt idx="11">
                  <c:v>5.27</c:v>
                </c:pt>
              </c:numCache>
            </c:numRef>
          </c:yVal>
          <c:smooth val="0"/>
        </c:ser>
        <c:dLbls>
          <c:showLegendKey val="0"/>
          <c:showVal val="0"/>
          <c:showCatName val="0"/>
          <c:showSerName val="0"/>
          <c:showPercent val="0"/>
          <c:showBubbleSize val="0"/>
        </c:dLbls>
        <c:axId val="-2139041832"/>
        <c:axId val="2109543176"/>
      </c:scatterChart>
      <c:valAx>
        <c:axId val="-2139041832"/>
        <c:scaling>
          <c:orientation val="minMax"/>
          <c:max val="15.0"/>
        </c:scaling>
        <c:delete val="1"/>
        <c:axPos val="b"/>
        <c:majorGridlines/>
        <c:title>
          <c:tx>
            <c:rich>
              <a:bodyPr/>
              <a:lstStyle/>
              <a:p>
                <a:pPr>
                  <a:defRPr/>
                </a:pPr>
                <a:r>
                  <a:rPr lang="en-US"/>
                  <a:t>Month of the Year</a:t>
                </a:r>
              </a:p>
            </c:rich>
          </c:tx>
          <c:layout>
            <c:manualLayout>
              <c:xMode val="edge"/>
              <c:yMode val="edge"/>
              <c:x val="0.347607212118024"/>
              <c:y val="0.972222222222222"/>
            </c:manualLayout>
          </c:layout>
          <c:overlay val="0"/>
        </c:title>
        <c:majorTickMark val="out"/>
        <c:minorTickMark val="none"/>
        <c:tickLblPos val="nextTo"/>
        <c:crossAx val="2109543176"/>
        <c:crosses val="autoZero"/>
        <c:crossBetween val="midCat"/>
        <c:majorUnit val="1.0"/>
      </c:valAx>
      <c:valAx>
        <c:axId val="2109543176"/>
        <c:scaling>
          <c:orientation val="minMax"/>
          <c:max val="20.0"/>
          <c:min val="5.0"/>
        </c:scaling>
        <c:delete val="0"/>
        <c:axPos val="l"/>
        <c:majorGridlines/>
        <c:title>
          <c:tx>
            <c:rich>
              <a:bodyPr rot="-5400000" vert="horz"/>
              <a:lstStyle/>
              <a:p>
                <a:pPr>
                  <a:defRPr/>
                </a:pPr>
                <a:r>
                  <a:rPr lang="en-US"/>
                  <a:t>Day</a:t>
                </a:r>
                <a:r>
                  <a:rPr lang="en-US" baseline="0"/>
                  <a:t> Length in Hours</a:t>
                </a:r>
                <a:endParaRPr lang="en-US"/>
              </a:p>
            </c:rich>
          </c:tx>
          <c:layout/>
          <c:overlay val="0"/>
        </c:title>
        <c:numFmt formatCode="General" sourceLinked="1"/>
        <c:majorTickMark val="out"/>
        <c:minorTickMark val="none"/>
        <c:tickLblPos val="nextTo"/>
        <c:crossAx val="-2139041832"/>
        <c:crosses val="autoZero"/>
        <c:crossBetween val="midCat"/>
        <c:majorUnit val="1.0"/>
      </c:valAx>
    </c:plotArea>
    <c:legend>
      <c:legendPos val="r"/>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0.09594</cdr:x>
      <cdr:y>0.09893</cdr:y>
    </cdr:from>
    <cdr:to>
      <cdr:x>0.6329</cdr:x>
      <cdr:y>0.98663</cdr:y>
    </cdr:to>
    <cdr:grpSp>
      <cdr:nvGrpSpPr>
        <cdr:cNvPr id="11" name="Group 10"/>
        <cdr:cNvGrpSpPr/>
      </cdr:nvGrpSpPr>
      <cdr:grpSpPr>
        <a:xfrm xmlns:a="http://schemas.openxmlformats.org/drawingml/2006/main">
          <a:off x="877275" y="678462"/>
          <a:ext cx="4909962" cy="6087847"/>
          <a:chOff x="877247" y="678467"/>
          <a:chExt cx="4909970" cy="6087873"/>
        </a:xfrm>
      </cdr:grpSpPr>
      <cdr:grpSp>
        <cdr:nvGrpSpPr>
          <cdr:cNvPr id="5" name="Group 4"/>
          <cdr:cNvGrpSpPr/>
        </cdr:nvGrpSpPr>
        <cdr:grpSpPr>
          <a:xfrm xmlns:a="http://schemas.openxmlformats.org/drawingml/2006/main">
            <a:off x="1295400" y="678467"/>
            <a:ext cx="3429000" cy="5023833"/>
            <a:chOff x="1295400" y="678467"/>
            <a:chExt cx="3429000" cy="5023833"/>
          </a:xfrm>
        </cdr:grpSpPr>
        <cdr:cxnSp macro="">
          <cdr:nvCxnSpPr>
            <cdr:cNvPr id="3" name="Straight Connector 2"/>
            <cdr:cNvCxnSpPr/>
          </cdr:nvCxnSpPr>
          <cdr:spPr>
            <a:xfrm xmlns:a="http://schemas.openxmlformats.org/drawingml/2006/main" flipV="1">
              <a:off x="4343447" y="678467"/>
              <a:ext cx="0" cy="4629424"/>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cxnSp macro="">
          <cdr:nvCxnSpPr>
            <cdr:cNvPr id="6" name="Straight Connector 5"/>
            <cdr:cNvCxnSpPr/>
          </cdr:nvCxnSpPr>
          <cdr:spPr>
            <a:xfrm xmlns:a="http://schemas.openxmlformats.org/drawingml/2006/main" flipV="1">
              <a:off x="1806507" y="743937"/>
              <a:ext cx="0" cy="4629424"/>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cxnSp macro="">
          <cdr:nvCxnSpPr>
            <cdr:cNvPr id="7" name="Straight Connector 6"/>
            <cdr:cNvCxnSpPr/>
          </cdr:nvCxnSpPr>
          <cdr:spPr>
            <a:xfrm xmlns:a="http://schemas.openxmlformats.org/drawingml/2006/main" flipV="1">
              <a:off x="3103595" y="691561"/>
              <a:ext cx="0" cy="4629424"/>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grpSp>
          <cdr:nvGrpSpPr>
            <cdr:cNvPr id="4" name="Group 3"/>
            <cdr:cNvGrpSpPr/>
          </cdr:nvGrpSpPr>
          <cdr:grpSpPr>
            <a:xfrm xmlns:a="http://schemas.openxmlformats.org/drawingml/2006/main">
              <a:off x="1295400" y="5295900"/>
              <a:ext cx="3429000" cy="406400"/>
              <a:chOff x="1295400" y="5295900"/>
              <a:chExt cx="3429000" cy="406400"/>
            </a:xfrm>
          </cdr:grpSpPr>
          <cdr:sp macro="" textlink="">
            <cdr:nvSpPr>
              <cdr:cNvPr id="2" name="TextBox 1"/>
              <cdr:cNvSpPr txBox="1"/>
            </cdr:nvSpPr>
            <cdr:spPr>
              <a:xfrm xmlns:a="http://schemas.openxmlformats.org/drawingml/2006/main">
                <a:off x="1295400" y="5295900"/>
                <a:ext cx="939800" cy="406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100" dirty="0" smtClean="0"/>
                  <a:t>Spring Equinox</a:t>
                </a:r>
                <a:endParaRPr lang="en-US" sz="1100" dirty="0"/>
              </a:p>
            </cdr:txBody>
          </cdr:sp>
          <cdr:sp macro="" textlink="">
            <cdr:nvSpPr>
              <cdr:cNvPr id="8" name="TextBox 7"/>
              <cdr:cNvSpPr txBox="1"/>
            </cdr:nvSpPr>
            <cdr:spPr>
              <a:xfrm xmlns:a="http://schemas.openxmlformats.org/drawingml/2006/main">
                <a:off x="2540000" y="5295900"/>
                <a:ext cx="939800" cy="406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dirty="0" smtClean="0"/>
                  <a:t>Summer Solstice</a:t>
                </a:r>
                <a:endParaRPr lang="en-US" sz="1100" dirty="0"/>
              </a:p>
            </cdr:txBody>
          </cdr:sp>
          <cdr:sp macro="" textlink="">
            <cdr:nvSpPr>
              <cdr:cNvPr id="9" name="TextBox 8"/>
              <cdr:cNvSpPr txBox="1"/>
            </cdr:nvSpPr>
            <cdr:spPr>
              <a:xfrm xmlns:a="http://schemas.openxmlformats.org/drawingml/2006/main">
                <a:off x="3784600" y="5295900"/>
                <a:ext cx="939800" cy="406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dirty="0" smtClean="0"/>
                  <a:t>Fall   </a:t>
                </a:r>
                <a:r>
                  <a:rPr lang="en-US" sz="1100" dirty="0" smtClean="0"/>
                  <a:t> Equinox</a:t>
                </a:r>
                <a:endParaRPr lang="en-US" sz="1100" dirty="0"/>
              </a:p>
            </cdr:txBody>
          </cdr:sp>
        </cdr:grpSp>
      </cdr:grpSp>
      <cdr:sp macro="" textlink="">
        <cdr:nvSpPr>
          <cdr:cNvPr id="10" name="TextBox 9"/>
          <cdr:cNvSpPr txBox="1"/>
        </cdr:nvSpPr>
        <cdr:spPr>
          <a:xfrm xmlns:a="http://schemas.openxmlformats.org/drawingml/2006/main">
            <a:off x="877247" y="6442263"/>
            <a:ext cx="4909970" cy="3240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J            F          M          A          M         J            J            A          S          O           N          D</a:t>
            </a:r>
            <a:endParaRPr lang="en-US" sz="1100" dirty="0"/>
          </a:p>
        </cdr:txBody>
      </cdr:sp>
    </cdr:grpSp>
  </cdr:relSizeAnchor>
  <cdr:relSizeAnchor xmlns:cdr="http://schemas.openxmlformats.org/drawingml/2006/chartDrawing">
    <cdr:from>
      <cdr:x>0.70815</cdr:x>
      <cdr:y>0.8838</cdr:y>
    </cdr:from>
    <cdr:to>
      <cdr:x>0.97798</cdr:x>
      <cdr:y>0.92419</cdr:y>
    </cdr:to>
    <cdr:sp macro="" textlink="">
      <cdr:nvSpPr>
        <cdr:cNvPr id="12" name="TextBox 11"/>
        <cdr:cNvSpPr txBox="1"/>
      </cdr:nvSpPr>
      <cdr:spPr>
        <a:xfrm xmlns:a="http://schemas.openxmlformats.org/drawingml/2006/main">
          <a:off x="6475349" y="6061118"/>
          <a:ext cx="2467342"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1200" dirty="0"/>
            <a:t>http://</a:t>
          </a:r>
          <a:r>
            <a:rPr lang="en-US" sz="1200" dirty="0" err="1" smtClean="0"/>
            <a:t>www.theflatearthsociety.org</a:t>
          </a:r>
          <a:endParaRPr lang="en-US" sz="1200" dirty="0"/>
        </a:p>
      </cdr:txBody>
    </cdr:sp>
  </cdr:relSizeAnchor>
  <cdr:relSizeAnchor xmlns:cdr="http://schemas.openxmlformats.org/drawingml/2006/chartDrawing">
    <cdr:from>
      <cdr:x>0.74459</cdr:x>
      <cdr:y>0.75588</cdr:y>
    </cdr:from>
    <cdr:to>
      <cdr:x>0.84459</cdr:x>
      <cdr:y>0.88921</cdr:y>
    </cdr:to>
    <cdr:sp macro="" textlink="">
      <cdr:nvSpPr>
        <cdr:cNvPr id="13" name="TextBox 12"/>
        <cdr:cNvSpPr txBox="1"/>
      </cdr:nvSpPr>
      <cdr:spPr>
        <a:xfrm xmlns:a="http://schemas.openxmlformats.org/drawingml/2006/main">
          <a:off x="6808491" y="518380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CA7215-7520-684D-82EF-40B228F95216}" type="datetimeFigureOut">
              <a:rPr lang="en-US" smtClean="0"/>
              <a:t>10/26/15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EB3EBA-8AD9-C747-B9A8-D85E43EBFFEB}" type="slidenum">
              <a:rPr lang="en-US" smtClean="0"/>
              <a:t>‹#›</a:t>
            </a:fld>
            <a:endParaRPr lang="en-US"/>
          </a:p>
        </p:txBody>
      </p:sp>
    </p:spTree>
    <p:extLst>
      <p:ext uri="{BB962C8B-B14F-4D97-AF65-F5344CB8AC3E}">
        <p14:creationId xmlns:p14="http://schemas.microsoft.com/office/powerpoint/2010/main" val="15500567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http://</a:t>
            </a:r>
            <a:r>
              <a:rPr lang="en-US" dirty="0" err="1"/>
              <a:t>www.timeanddate.com</a:t>
            </a:r>
            <a:r>
              <a:rPr lang="en-US" dirty="0"/>
              <a:t>/sun/</a:t>
            </a:r>
          </a:p>
          <a:p>
            <a:r>
              <a:rPr lang="en-US" dirty="0" smtClean="0"/>
              <a:t>http</a:t>
            </a:r>
            <a:r>
              <a:rPr lang="en-US" dirty="0"/>
              <a:t>://www.theflatearthsociety.org</a:t>
            </a:r>
          </a:p>
        </p:txBody>
      </p:sp>
      <p:sp>
        <p:nvSpPr>
          <p:cNvPr id="4" name="Slide Number Placeholder 3"/>
          <p:cNvSpPr>
            <a:spLocks noGrp="1"/>
          </p:cNvSpPr>
          <p:nvPr>
            <p:ph type="sldNum" sz="quarter" idx="10"/>
          </p:nvPr>
        </p:nvSpPr>
        <p:spPr/>
        <p:txBody>
          <a:bodyPr/>
          <a:lstStyle/>
          <a:p>
            <a:fld id="{CFEB3EBA-8AD9-C747-B9A8-D85E43EBFFEB}" type="slidenum">
              <a:rPr lang="en-US" smtClean="0"/>
              <a:t>4</a:t>
            </a:fld>
            <a:endParaRPr lang="en-US"/>
          </a:p>
        </p:txBody>
      </p:sp>
    </p:spTree>
    <p:extLst>
      <p:ext uri="{BB962C8B-B14F-4D97-AF65-F5344CB8AC3E}">
        <p14:creationId xmlns:p14="http://schemas.microsoft.com/office/powerpoint/2010/main" val="3819298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smtClean="0"/>
              <a:t>http</a:t>
            </a:r>
            <a:r>
              <a:rPr lang="en-US" dirty="0"/>
              <a:t>://</a:t>
            </a:r>
            <a:r>
              <a:rPr lang="en-US" dirty="0" err="1"/>
              <a:t>www.theflatearthsociety.org</a:t>
            </a:r>
            <a:endParaRPr lang="en-US" dirty="0"/>
          </a:p>
        </p:txBody>
      </p:sp>
      <p:sp>
        <p:nvSpPr>
          <p:cNvPr id="4" name="Slide Number Placeholder 3"/>
          <p:cNvSpPr>
            <a:spLocks noGrp="1"/>
          </p:cNvSpPr>
          <p:nvPr>
            <p:ph type="sldNum" sz="quarter" idx="10"/>
          </p:nvPr>
        </p:nvSpPr>
        <p:spPr/>
        <p:txBody>
          <a:bodyPr/>
          <a:lstStyle/>
          <a:p>
            <a:fld id="{CFEB3EBA-8AD9-C747-B9A8-D85E43EBFFEB}" type="slidenum">
              <a:rPr lang="en-US" smtClean="0"/>
              <a:t>5</a:t>
            </a:fld>
            <a:endParaRPr lang="en-US"/>
          </a:p>
        </p:txBody>
      </p:sp>
    </p:spTree>
    <p:extLst>
      <p:ext uri="{BB962C8B-B14F-4D97-AF65-F5344CB8AC3E}">
        <p14:creationId xmlns:p14="http://schemas.microsoft.com/office/powerpoint/2010/main" val="206439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http://</a:t>
            </a:r>
            <a:r>
              <a:rPr lang="en-US" dirty="0" err="1"/>
              <a:t>www.theflatearthsociety.org</a:t>
            </a:r>
            <a:endParaRPr lang="en-US" dirty="0"/>
          </a:p>
        </p:txBody>
      </p:sp>
      <p:sp>
        <p:nvSpPr>
          <p:cNvPr id="4" name="Slide Number Placeholder 3"/>
          <p:cNvSpPr>
            <a:spLocks noGrp="1"/>
          </p:cNvSpPr>
          <p:nvPr>
            <p:ph type="sldNum" sz="quarter" idx="10"/>
          </p:nvPr>
        </p:nvSpPr>
        <p:spPr/>
        <p:txBody>
          <a:bodyPr/>
          <a:lstStyle/>
          <a:p>
            <a:fld id="{CFEB3EBA-8AD9-C747-B9A8-D85E43EBFFEB}" type="slidenum">
              <a:rPr lang="en-US" smtClean="0"/>
              <a:t>6</a:t>
            </a:fld>
            <a:endParaRPr lang="en-US"/>
          </a:p>
        </p:txBody>
      </p:sp>
    </p:spTree>
    <p:extLst>
      <p:ext uri="{BB962C8B-B14F-4D97-AF65-F5344CB8AC3E}">
        <p14:creationId xmlns:p14="http://schemas.microsoft.com/office/powerpoint/2010/main" val="1962124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10A496B-B1FC-EF4B-8D62-EC1BF0C4AB93}" type="datetimeFigureOut">
              <a:rPr lang="en-US" smtClean="0"/>
              <a:t>10/26/15</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5F1EBED0-A6F5-CA4F-AF80-61FD46B64A5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0A496B-B1FC-EF4B-8D62-EC1BF0C4AB93}" type="datetimeFigureOut">
              <a:rPr lang="en-US" smtClean="0"/>
              <a:t>10/26/15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EBED0-A6F5-CA4F-AF80-61FD46B64A5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10A496B-B1FC-EF4B-8D62-EC1BF0C4AB93}" type="datetimeFigureOut">
              <a:rPr lang="en-US" smtClean="0"/>
              <a:t>10/26/15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10A496B-B1FC-EF4B-8D62-EC1BF0C4AB93}" type="datetimeFigureOut">
              <a:rPr lang="en-US" smtClean="0"/>
              <a:t>10/26/15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10A496B-B1FC-EF4B-8D62-EC1BF0C4AB93}" type="datetimeFigureOut">
              <a:rPr lang="en-US" smtClean="0"/>
              <a:t>10/26/15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10A496B-B1FC-EF4B-8D62-EC1BF0C4AB93}" type="datetimeFigureOut">
              <a:rPr lang="en-US" smtClean="0"/>
              <a:t>10/26/15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10A496B-B1FC-EF4B-8D62-EC1BF0C4AB93}" type="datetimeFigureOut">
              <a:rPr lang="en-US" smtClean="0"/>
              <a:t>10/26/15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10A496B-B1FC-EF4B-8D62-EC1BF0C4AB93}" type="datetimeFigureOut">
              <a:rPr lang="en-US" smtClean="0"/>
              <a:t>10/26/15</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0A496B-B1FC-EF4B-8D62-EC1BF0C4AB93}" type="datetimeFigureOut">
              <a:rPr lang="en-US" smtClean="0"/>
              <a:t>10/26/15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10A496B-B1FC-EF4B-8D62-EC1BF0C4AB93}" type="datetimeFigureOut">
              <a:rPr lang="en-US" smtClean="0"/>
              <a:t>10/26/15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10A496B-B1FC-EF4B-8D62-EC1BF0C4AB93}" type="datetimeFigureOut">
              <a:rPr lang="en-US" smtClean="0"/>
              <a:t>10/26/15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10A496B-B1FC-EF4B-8D62-EC1BF0C4AB93}" type="datetimeFigureOut">
              <a:rPr lang="en-US" smtClean="0"/>
              <a:t>10/26/15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10A496B-B1FC-EF4B-8D62-EC1BF0C4AB93}" type="datetimeFigureOut">
              <a:rPr lang="en-US" smtClean="0"/>
              <a:t>10/26/15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10A496B-B1FC-EF4B-8D62-EC1BF0C4AB93}" type="datetimeFigureOut">
              <a:rPr lang="en-US" smtClean="0"/>
              <a:t>10/26/15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EBED0-A6F5-CA4F-AF80-61FD46B64A5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10A496B-B1FC-EF4B-8D62-EC1BF0C4AB93}" type="datetimeFigureOut">
              <a:rPr lang="en-US" smtClean="0"/>
              <a:t>10/26/15</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5F1EBED0-A6F5-CA4F-AF80-61FD46B64A5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 Id="rId3"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3950"/>
            <a:ext cx="7342188" cy="1924050"/>
          </a:xfrm>
        </p:spPr>
        <p:txBody>
          <a:bodyPr/>
          <a:lstStyle/>
          <a:p>
            <a:r>
              <a:rPr lang="en-US" dirty="0" smtClean="0"/>
              <a:t>Photoperiod</a:t>
            </a:r>
            <a:endParaRPr lang="en-US" dirty="0"/>
          </a:p>
        </p:txBody>
      </p:sp>
      <p:sp>
        <p:nvSpPr>
          <p:cNvPr id="3" name="Subtitle 2"/>
          <p:cNvSpPr>
            <a:spLocks noGrp="1"/>
          </p:cNvSpPr>
          <p:nvPr>
            <p:ph type="subTitle" idx="1"/>
          </p:nvPr>
        </p:nvSpPr>
        <p:spPr/>
        <p:txBody>
          <a:bodyPr/>
          <a:lstStyle/>
          <a:p>
            <a:r>
              <a:rPr lang="en-US" dirty="0" smtClean="0"/>
              <a:t>The Floral Initiator</a:t>
            </a:r>
            <a:endParaRPr lang="en-US" dirty="0"/>
          </a:p>
        </p:txBody>
      </p:sp>
      <p:pic>
        <p:nvPicPr>
          <p:cNvPr id="4" name="Picture 3" descr="g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129" y="606313"/>
            <a:ext cx="1447044" cy="1866027"/>
          </a:xfrm>
          <a:prstGeom prst="rect">
            <a:avLst/>
          </a:prstGeom>
        </p:spPr>
      </p:pic>
      <p:sp>
        <p:nvSpPr>
          <p:cNvPr id="7" name="Rectangle 6"/>
          <p:cNvSpPr/>
          <p:nvPr/>
        </p:nvSpPr>
        <p:spPr>
          <a:xfrm>
            <a:off x="3555785" y="5671142"/>
            <a:ext cx="2159816" cy="369332"/>
          </a:xfrm>
          <a:prstGeom prst="rect">
            <a:avLst/>
          </a:prstGeom>
        </p:spPr>
        <p:txBody>
          <a:bodyPr wrap="none">
            <a:spAutoFit/>
          </a:bodyPr>
          <a:lstStyle/>
          <a:p>
            <a:pPr algn="ctr">
              <a:tabLst>
                <a:tab pos="2743200" algn="ctr"/>
                <a:tab pos="5486400" algn="r"/>
              </a:tabLst>
            </a:pPr>
            <a:r>
              <a:rPr lang="en-US" b="1" dirty="0" err="1">
                <a:solidFill>
                  <a:srgbClr val="008000"/>
                </a:solidFill>
                <a:latin typeface="Arial"/>
                <a:ea typeface="Cantarell"/>
                <a:cs typeface="Times New Roman"/>
              </a:rPr>
              <a:t>GrowNextGen.org</a:t>
            </a:r>
            <a:endParaRPr lang="en-US" sz="3200" dirty="0">
              <a:effectLst/>
              <a:latin typeface="Cambria"/>
              <a:ea typeface="ＭＳ 明朝"/>
              <a:cs typeface="Times New Roman"/>
            </a:endParaRPr>
          </a:p>
        </p:txBody>
      </p:sp>
    </p:spTree>
    <p:extLst>
      <p:ext uri="{BB962C8B-B14F-4D97-AF65-F5344CB8AC3E}">
        <p14:creationId xmlns:p14="http://schemas.microsoft.com/office/powerpoint/2010/main" val="870101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How do plants know what the length of the day is?  </a:t>
            </a:r>
          </a:p>
        </p:txBody>
      </p:sp>
      <p:sp>
        <p:nvSpPr>
          <p:cNvPr id="3" name="Content Placeholder 2"/>
          <p:cNvSpPr>
            <a:spLocks noGrp="1"/>
          </p:cNvSpPr>
          <p:nvPr>
            <p:ph idx="1"/>
          </p:nvPr>
        </p:nvSpPr>
        <p:spPr/>
        <p:txBody>
          <a:bodyPr>
            <a:normAutofit fontScale="92500" lnSpcReduction="10000"/>
          </a:bodyPr>
          <a:lstStyle/>
          <a:p>
            <a:pPr marL="457200" lvl="1" indent="0">
              <a:buNone/>
            </a:pPr>
            <a:r>
              <a:rPr lang="en-US" dirty="0" smtClean="0"/>
              <a:t>Plants </a:t>
            </a:r>
            <a:r>
              <a:rPr lang="en-US" dirty="0"/>
              <a:t>detect light using specialized proteins called photoreceptors</a:t>
            </a:r>
          </a:p>
          <a:p>
            <a:pPr lvl="2"/>
            <a:r>
              <a:rPr lang="en-US" dirty="0"/>
              <a:t>When bombarded by light changes the photoreceptive protein, causing a cascade of physiological responses</a:t>
            </a:r>
          </a:p>
          <a:p>
            <a:pPr lvl="2"/>
            <a:r>
              <a:rPr lang="en-US" dirty="0" err="1"/>
              <a:t>Phytochrome</a:t>
            </a:r>
            <a:r>
              <a:rPr lang="en-US" dirty="0"/>
              <a:t> is the primary photoreceptor in </a:t>
            </a:r>
            <a:r>
              <a:rPr lang="en-US" dirty="0" err="1"/>
              <a:t>photoperiodism</a:t>
            </a:r>
            <a:r>
              <a:rPr lang="en-US" dirty="0"/>
              <a:t>.</a:t>
            </a:r>
          </a:p>
          <a:p>
            <a:pPr lvl="2"/>
            <a:r>
              <a:rPr lang="en-US" dirty="0"/>
              <a:t>Bombardment by red light changes the structure and confirmation of </a:t>
            </a:r>
            <a:r>
              <a:rPr lang="en-US" dirty="0" err="1"/>
              <a:t>phytochrome</a:t>
            </a:r>
            <a:r>
              <a:rPr lang="en-US" dirty="0"/>
              <a:t>, causing it to take on a biologically active shape (see Figure 2). </a:t>
            </a:r>
          </a:p>
          <a:p>
            <a:pPr lvl="2"/>
            <a:r>
              <a:rPr lang="en-US" dirty="0"/>
              <a:t>Inactive </a:t>
            </a:r>
            <a:r>
              <a:rPr lang="en-US" dirty="0" err="1"/>
              <a:t>phytochrome</a:t>
            </a:r>
            <a:r>
              <a:rPr lang="en-US" dirty="0"/>
              <a:t> is produced and found freely in the cytoplasm of the plant cell, but once it is activated, </a:t>
            </a:r>
            <a:r>
              <a:rPr lang="en-US" dirty="0" err="1"/>
              <a:t>phytochrome</a:t>
            </a:r>
            <a:r>
              <a:rPr lang="en-US" dirty="0"/>
              <a:t> is </a:t>
            </a:r>
            <a:r>
              <a:rPr lang="en-US" dirty="0" err="1"/>
              <a:t>translocated</a:t>
            </a:r>
            <a:r>
              <a:rPr lang="en-US" dirty="0"/>
              <a:t> and allowed to enter the cell’s nucleus, where it then acts with transcription factors to express genes that are photoperiod controlled</a:t>
            </a:r>
          </a:p>
          <a:p>
            <a:endParaRPr lang="en-US" dirty="0"/>
          </a:p>
        </p:txBody>
      </p:sp>
    </p:spTree>
    <p:extLst>
      <p:ext uri="{BB962C8B-B14F-4D97-AF65-F5344CB8AC3E}">
        <p14:creationId xmlns:p14="http://schemas.microsoft.com/office/powerpoint/2010/main" val="534865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Soybeans and photoperiod</a:t>
            </a:r>
            <a:endParaRPr lang="en-US" dirty="0"/>
          </a:p>
        </p:txBody>
      </p:sp>
      <p:sp>
        <p:nvSpPr>
          <p:cNvPr id="3" name="Content Placeholder 2"/>
          <p:cNvSpPr>
            <a:spLocks noGrp="1"/>
          </p:cNvSpPr>
          <p:nvPr>
            <p:ph idx="1"/>
          </p:nvPr>
        </p:nvSpPr>
        <p:spPr/>
        <p:txBody>
          <a:bodyPr>
            <a:normAutofit fontScale="85000" lnSpcReduction="20000"/>
          </a:bodyPr>
          <a:lstStyle/>
          <a:p>
            <a:pPr marL="457200" lvl="1" indent="0">
              <a:buNone/>
            </a:pPr>
            <a:r>
              <a:rPr lang="en-US" dirty="0"/>
              <a:t>While soy is a short-day plant, photoperiod sensitivity is not uniform among cultivars, or groups</a:t>
            </a:r>
          </a:p>
          <a:p>
            <a:pPr lvl="2"/>
            <a:r>
              <a:rPr lang="en-US" dirty="0"/>
              <a:t>Soybean cultivars are classified according to their response to photoperiod into one of eight maturity classes commonly used in the USA (0-VIII)</a:t>
            </a:r>
          </a:p>
          <a:p>
            <a:pPr lvl="2"/>
            <a:r>
              <a:rPr lang="en-US" dirty="0"/>
              <a:t>In Ohio, the earliest maturing cultivars that are adapted to the north of the state are designated II, and later maturing cultivars that are adapted to more southern locations are designated either III or IV.  </a:t>
            </a:r>
          </a:p>
          <a:p>
            <a:pPr lvl="2"/>
            <a:r>
              <a:rPr lang="en-US" dirty="0"/>
              <a:t>Maturity class increases when moving further south, with O being used in Minnesota and North Dakota to VIII in the Southern US.</a:t>
            </a:r>
          </a:p>
          <a:p>
            <a:pPr lvl="2"/>
            <a:r>
              <a:rPr lang="en-US" dirty="0"/>
              <a:t>These classifications allow farmers to choose a cultivar that flowers and matures at a certain time of the year, giving them a tailored crop for their location and farm.</a:t>
            </a:r>
          </a:p>
          <a:p>
            <a:pPr lvl="3"/>
            <a:r>
              <a:rPr lang="en-US" dirty="0"/>
              <a:t>Farmers can use multiple classification of beans to spread out their harvest or keep it standardized over the whole system</a:t>
            </a:r>
          </a:p>
          <a:p>
            <a:endParaRPr lang="en-US" dirty="0"/>
          </a:p>
        </p:txBody>
      </p:sp>
    </p:spTree>
    <p:extLst>
      <p:ext uri="{BB962C8B-B14F-4D97-AF65-F5344CB8AC3E}">
        <p14:creationId xmlns:p14="http://schemas.microsoft.com/office/powerpoint/2010/main" val="3677151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878404" y="181443"/>
            <a:ext cx="7557752" cy="4826040"/>
            <a:chOff x="878404" y="181443"/>
            <a:chExt cx="7557752" cy="4826040"/>
          </a:xfrm>
        </p:grpSpPr>
        <p:grpSp>
          <p:nvGrpSpPr>
            <p:cNvPr id="7" name="Group 6"/>
            <p:cNvGrpSpPr/>
            <p:nvPr/>
          </p:nvGrpSpPr>
          <p:grpSpPr>
            <a:xfrm>
              <a:off x="878404" y="1417528"/>
              <a:ext cx="2727334" cy="2768403"/>
              <a:chOff x="2522651" y="1971810"/>
              <a:chExt cx="2727334" cy="2768403"/>
            </a:xfrm>
          </p:grpSpPr>
          <p:grpSp>
            <p:nvGrpSpPr>
              <p:cNvPr id="5" name="Group 4"/>
              <p:cNvGrpSpPr/>
              <p:nvPr/>
            </p:nvGrpSpPr>
            <p:grpSpPr>
              <a:xfrm>
                <a:off x="3311174" y="2290725"/>
                <a:ext cx="1150289" cy="2449488"/>
                <a:chOff x="3311174" y="2290725"/>
                <a:chExt cx="1150289" cy="2449488"/>
              </a:xfrm>
            </p:grpSpPr>
            <p:sp>
              <p:nvSpPr>
                <p:cNvPr id="2" name="Oval 1"/>
                <p:cNvSpPr/>
                <p:nvPr/>
              </p:nvSpPr>
              <p:spPr>
                <a:xfrm>
                  <a:off x="3311174" y="2290725"/>
                  <a:ext cx="521623" cy="24494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Oval 2"/>
                <p:cNvSpPr/>
                <p:nvPr/>
              </p:nvSpPr>
              <p:spPr>
                <a:xfrm>
                  <a:off x="3939840" y="2290725"/>
                  <a:ext cx="521623" cy="24494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 name="Oval 3"/>
              <p:cNvSpPr/>
              <p:nvPr/>
            </p:nvSpPr>
            <p:spPr>
              <a:xfrm rot="2694399">
                <a:off x="2522651" y="1971810"/>
                <a:ext cx="521623" cy="24494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rot="18905601" flipH="1">
                <a:off x="4728362" y="1971812"/>
                <a:ext cx="521623" cy="24494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5708822" y="181443"/>
              <a:ext cx="2727334" cy="4276654"/>
              <a:chOff x="2522652" y="463559"/>
              <a:chExt cx="2727334" cy="4276654"/>
            </a:xfrm>
          </p:grpSpPr>
          <p:grpSp>
            <p:nvGrpSpPr>
              <p:cNvPr id="9" name="Group 8"/>
              <p:cNvGrpSpPr/>
              <p:nvPr/>
            </p:nvGrpSpPr>
            <p:grpSpPr>
              <a:xfrm>
                <a:off x="3311174" y="2290725"/>
                <a:ext cx="1150289" cy="2449488"/>
                <a:chOff x="3311174" y="2290725"/>
                <a:chExt cx="1150289" cy="2449488"/>
              </a:xfrm>
            </p:grpSpPr>
            <p:sp>
              <p:nvSpPr>
                <p:cNvPr id="12" name="Oval 11"/>
                <p:cNvSpPr/>
                <p:nvPr/>
              </p:nvSpPr>
              <p:spPr>
                <a:xfrm>
                  <a:off x="3311174" y="2290725"/>
                  <a:ext cx="521623" cy="24494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3939840" y="2290725"/>
                  <a:ext cx="521623" cy="24494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 name="Oval 9"/>
              <p:cNvSpPr/>
              <p:nvPr/>
            </p:nvSpPr>
            <p:spPr>
              <a:xfrm rot="18905601" flipV="1">
                <a:off x="2522652" y="463559"/>
                <a:ext cx="521623" cy="24494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rot="2694399" flipH="1" flipV="1">
                <a:off x="4728363" y="463561"/>
                <a:ext cx="521623" cy="24494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Right Arrow 17"/>
            <p:cNvSpPr/>
            <p:nvPr/>
          </p:nvSpPr>
          <p:spPr>
            <a:xfrm>
              <a:off x="4535855" y="3390727"/>
              <a:ext cx="1474153" cy="303101"/>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9" name="Right Arrow 18"/>
            <p:cNvSpPr/>
            <p:nvPr/>
          </p:nvSpPr>
          <p:spPr>
            <a:xfrm flipH="1">
              <a:off x="4535855" y="2457745"/>
              <a:ext cx="1474153" cy="303101"/>
            </a:xfrm>
            <a:prstGeom prst="rightArrow">
              <a:avLst/>
            </a:prstGeom>
            <a:solidFill>
              <a:schemeClr val="accent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4660591" y="3693830"/>
              <a:ext cx="1213341" cy="307777"/>
            </a:xfrm>
            <a:prstGeom prst="rect">
              <a:avLst/>
            </a:prstGeom>
            <a:noFill/>
          </p:spPr>
          <p:txBody>
            <a:bodyPr wrap="square" rtlCol="0">
              <a:spAutoFit/>
            </a:bodyPr>
            <a:lstStyle/>
            <a:p>
              <a:r>
                <a:rPr lang="en-US" sz="1400" dirty="0" smtClean="0"/>
                <a:t>Red Light</a:t>
              </a:r>
              <a:endParaRPr lang="en-US" sz="1400" dirty="0"/>
            </a:p>
          </p:txBody>
        </p:sp>
        <p:sp>
          <p:nvSpPr>
            <p:cNvPr id="22" name="TextBox 21"/>
            <p:cNvSpPr txBox="1"/>
            <p:nvPr/>
          </p:nvSpPr>
          <p:spPr>
            <a:xfrm>
              <a:off x="4660591" y="2774081"/>
              <a:ext cx="1213341" cy="307777"/>
            </a:xfrm>
            <a:prstGeom prst="rect">
              <a:avLst/>
            </a:prstGeom>
            <a:noFill/>
          </p:spPr>
          <p:txBody>
            <a:bodyPr wrap="square" rtlCol="0">
              <a:spAutoFit/>
            </a:bodyPr>
            <a:lstStyle/>
            <a:p>
              <a:r>
                <a:rPr lang="en-US" sz="1400" dirty="0" smtClean="0"/>
                <a:t>Far-Red Light</a:t>
              </a:r>
              <a:endParaRPr lang="en-US" sz="1400" dirty="0"/>
            </a:p>
          </p:txBody>
        </p:sp>
        <p:sp>
          <p:nvSpPr>
            <p:cNvPr id="24" name="TextBox 23"/>
            <p:cNvSpPr txBox="1"/>
            <p:nvPr/>
          </p:nvSpPr>
          <p:spPr>
            <a:xfrm>
              <a:off x="1508171" y="4638151"/>
              <a:ext cx="1360757" cy="369332"/>
            </a:xfrm>
            <a:prstGeom prst="rect">
              <a:avLst/>
            </a:prstGeom>
            <a:noFill/>
          </p:spPr>
          <p:txBody>
            <a:bodyPr wrap="square" rtlCol="0">
              <a:spAutoFit/>
            </a:bodyPr>
            <a:lstStyle/>
            <a:p>
              <a:pPr algn="ctr"/>
              <a:r>
                <a:rPr lang="en-US" dirty="0" smtClean="0"/>
                <a:t>Inactive</a:t>
              </a:r>
              <a:endParaRPr lang="en-US" dirty="0"/>
            </a:p>
          </p:txBody>
        </p:sp>
        <p:sp>
          <p:nvSpPr>
            <p:cNvPr id="25" name="TextBox 24"/>
            <p:cNvSpPr txBox="1"/>
            <p:nvPr/>
          </p:nvSpPr>
          <p:spPr>
            <a:xfrm>
              <a:off x="6434292" y="4638151"/>
              <a:ext cx="1213341" cy="369332"/>
            </a:xfrm>
            <a:prstGeom prst="rect">
              <a:avLst/>
            </a:prstGeom>
            <a:noFill/>
          </p:spPr>
          <p:txBody>
            <a:bodyPr wrap="square" rtlCol="0">
              <a:spAutoFit/>
            </a:bodyPr>
            <a:lstStyle/>
            <a:p>
              <a:pPr algn="ctr"/>
              <a:r>
                <a:rPr lang="en-US" dirty="0" smtClean="0"/>
                <a:t>Activated</a:t>
              </a:r>
              <a:endParaRPr lang="en-US" dirty="0"/>
            </a:p>
          </p:txBody>
        </p:sp>
      </p:grpSp>
    </p:spTree>
    <p:extLst>
      <p:ext uri="{BB962C8B-B14F-4D97-AF65-F5344CB8AC3E}">
        <p14:creationId xmlns:p14="http://schemas.microsoft.com/office/powerpoint/2010/main" val="2774438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691717" y="1378582"/>
            <a:ext cx="2687495" cy="4079708"/>
            <a:chOff x="691717" y="1378582"/>
            <a:chExt cx="2687495" cy="4079708"/>
          </a:xfrm>
        </p:grpSpPr>
        <p:sp>
          <p:nvSpPr>
            <p:cNvPr id="3" name="Rectangle 2"/>
            <p:cNvSpPr/>
            <p:nvPr/>
          </p:nvSpPr>
          <p:spPr>
            <a:xfrm>
              <a:off x="691718" y="2101534"/>
              <a:ext cx="1394776" cy="464949"/>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691718" y="1378582"/>
              <a:ext cx="657700" cy="464949"/>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691717" y="2824486"/>
              <a:ext cx="657701" cy="464949"/>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691717" y="3547438"/>
              <a:ext cx="657701" cy="464949"/>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91717" y="4270390"/>
              <a:ext cx="657701" cy="464949"/>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691717" y="4993341"/>
              <a:ext cx="1394777" cy="464949"/>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349418" y="1378582"/>
              <a:ext cx="1394776" cy="464949"/>
            </a:xfrm>
            <a:prstGeom prst="rect">
              <a:avLst/>
            </a:prstGeom>
            <a:solidFill>
              <a:schemeClr val="bg2">
                <a:lumMod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086494" y="2101534"/>
              <a:ext cx="657700" cy="464949"/>
            </a:xfrm>
            <a:prstGeom prst="rect">
              <a:avLst/>
            </a:prstGeom>
            <a:solidFill>
              <a:schemeClr val="bg2">
                <a:lumMod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1349418" y="2824486"/>
              <a:ext cx="657700" cy="464949"/>
            </a:xfrm>
            <a:prstGeom prst="rect">
              <a:avLst/>
            </a:prstGeom>
            <a:solidFill>
              <a:schemeClr val="bg2">
                <a:lumMod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007119" y="2824486"/>
              <a:ext cx="79376" cy="464949"/>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086495" y="2824486"/>
              <a:ext cx="657700" cy="464949"/>
            </a:xfrm>
            <a:prstGeom prst="rect">
              <a:avLst/>
            </a:prstGeom>
            <a:solidFill>
              <a:schemeClr val="bg2">
                <a:lumMod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349418" y="3547438"/>
              <a:ext cx="136074" cy="464949"/>
            </a:xfrm>
            <a:prstGeom prst="rect">
              <a:avLst/>
            </a:prstGeom>
            <a:solidFill>
              <a:schemeClr val="bg2">
                <a:lumMod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1485492" y="3547438"/>
              <a:ext cx="657701" cy="464949"/>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2143193" y="3547438"/>
              <a:ext cx="601001" cy="464949"/>
            </a:xfrm>
            <a:prstGeom prst="rect">
              <a:avLst/>
            </a:prstGeom>
            <a:solidFill>
              <a:schemeClr val="bg2">
                <a:lumMod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1349418" y="4270390"/>
              <a:ext cx="601001" cy="464949"/>
            </a:xfrm>
            <a:prstGeom prst="rect">
              <a:avLst/>
            </a:prstGeom>
            <a:solidFill>
              <a:schemeClr val="bg2">
                <a:lumMod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2086495" y="4993341"/>
              <a:ext cx="1292717" cy="464949"/>
            </a:xfrm>
            <a:prstGeom prst="rect">
              <a:avLst/>
            </a:prstGeom>
            <a:solidFill>
              <a:schemeClr val="bg2">
                <a:lumMod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1" name="TextBox 20"/>
          <p:cNvSpPr txBox="1"/>
          <p:nvPr/>
        </p:nvSpPr>
        <p:spPr>
          <a:xfrm>
            <a:off x="805114" y="986599"/>
            <a:ext cx="793775" cy="307777"/>
          </a:xfrm>
          <a:prstGeom prst="rect">
            <a:avLst/>
          </a:prstGeom>
          <a:noFill/>
        </p:spPr>
        <p:txBody>
          <a:bodyPr wrap="square" rtlCol="0">
            <a:spAutoFit/>
          </a:bodyPr>
          <a:lstStyle/>
          <a:p>
            <a:pPr algn="ctr"/>
            <a:r>
              <a:rPr lang="en-US" sz="1400" dirty="0" smtClean="0"/>
              <a:t>Light</a:t>
            </a:r>
            <a:endParaRPr lang="en-US" sz="1400" dirty="0"/>
          </a:p>
        </p:txBody>
      </p:sp>
      <p:cxnSp>
        <p:nvCxnSpPr>
          <p:cNvPr id="23" name="Straight Connector 22"/>
          <p:cNvCxnSpPr>
            <a:stCxn id="21" idx="2"/>
          </p:cNvCxnSpPr>
          <p:nvPr/>
        </p:nvCxnSpPr>
        <p:spPr>
          <a:xfrm flipH="1">
            <a:off x="1054586" y="1294376"/>
            <a:ext cx="147416" cy="247894"/>
          </a:xfrm>
          <a:prstGeom prst="line">
            <a:avLst/>
          </a:prstGeom>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1632908" y="991576"/>
            <a:ext cx="793775" cy="307777"/>
          </a:xfrm>
          <a:prstGeom prst="rect">
            <a:avLst/>
          </a:prstGeom>
          <a:noFill/>
        </p:spPr>
        <p:txBody>
          <a:bodyPr wrap="square" rtlCol="0">
            <a:spAutoFit/>
          </a:bodyPr>
          <a:lstStyle/>
          <a:p>
            <a:pPr algn="ctr"/>
            <a:r>
              <a:rPr lang="en-US" sz="1400" dirty="0" smtClean="0"/>
              <a:t>Dark</a:t>
            </a:r>
            <a:endParaRPr lang="en-US" sz="1400" dirty="0"/>
          </a:p>
        </p:txBody>
      </p:sp>
      <p:cxnSp>
        <p:nvCxnSpPr>
          <p:cNvPr id="26" name="Straight Connector 25"/>
          <p:cNvCxnSpPr>
            <a:stCxn id="25" idx="2"/>
          </p:cNvCxnSpPr>
          <p:nvPr/>
        </p:nvCxnSpPr>
        <p:spPr>
          <a:xfrm flipH="1">
            <a:off x="1882380" y="1299353"/>
            <a:ext cx="147416" cy="247894"/>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442246" y="555671"/>
            <a:ext cx="2936966" cy="369332"/>
          </a:xfrm>
          <a:prstGeom prst="rect">
            <a:avLst/>
          </a:prstGeom>
          <a:noFill/>
        </p:spPr>
        <p:txBody>
          <a:bodyPr wrap="square" rtlCol="0">
            <a:spAutoFit/>
          </a:bodyPr>
          <a:lstStyle/>
          <a:p>
            <a:pPr algn="ctr"/>
            <a:r>
              <a:rPr lang="en-US" dirty="0" smtClean="0"/>
              <a:t>Light Regime</a:t>
            </a:r>
            <a:endParaRPr lang="en-US" dirty="0"/>
          </a:p>
        </p:txBody>
      </p:sp>
      <p:sp>
        <p:nvSpPr>
          <p:cNvPr id="28" name="TextBox 27"/>
          <p:cNvSpPr txBox="1"/>
          <p:nvPr/>
        </p:nvSpPr>
        <p:spPr>
          <a:xfrm>
            <a:off x="4790312" y="555671"/>
            <a:ext cx="2936966" cy="369332"/>
          </a:xfrm>
          <a:prstGeom prst="rect">
            <a:avLst/>
          </a:prstGeom>
          <a:noFill/>
        </p:spPr>
        <p:txBody>
          <a:bodyPr wrap="square" rtlCol="0">
            <a:spAutoFit/>
          </a:bodyPr>
          <a:lstStyle/>
          <a:p>
            <a:pPr algn="ctr"/>
            <a:r>
              <a:rPr lang="en-US" dirty="0" smtClean="0"/>
              <a:t>Flowering Response</a:t>
            </a:r>
            <a:endParaRPr lang="en-US" dirty="0"/>
          </a:p>
        </p:txBody>
      </p:sp>
      <p:sp>
        <p:nvSpPr>
          <p:cNvPr id="29" name="TextBox 28"/>
          <p:cNvSpPr txBox="1"/>
          <p:nvPr/>
        </p:nvSpPr>
        <p:spPr>
          <a:xfrm>
            <a:off x="4989440" y="991576"/>
            <a:ext cx="816454" cy="307777"/>
          </a:xfrm>
          <a:prstGeom prst="rect">
            <a:avLst/>
          </a:prstGeom>
          <a:noFill/>
        </p:spPr>
        <p:txBody>
          <a:bodyPr wrap="square" rtlCol="0">
            <a:spAutoFit/>
          </a:bodyPr>
          <a:lstStyle/>
          <a:p>
            <a:r>
              <a:rPr lang="en-US" sz="1400" dirty="0" smtClean="0"/>
              <a:t>SDP</a:t>
            </a:r>
            <a:endParaRPr lang="en-US" sz="1400" dirty="0"/>
          </a:p>
        </p:txBody>
      </p:sp>
      <p:sp>
        <p:nvSpPr>
          <p:cNvPr id="31" name="TextBox 30"/>
          <p:cNvSpPr txBox="1"/>
          <p:nvPr/>
        </p:nvSpPr>
        <p:spPr>
          <a:xfrm>
            <a:off x="7103597" y="986599"/>
            <a:ext cx="816454" cy="307777"/>
          </a:xfrm>
          <a:prstGeom prst="rect">
            <a:avLst/>
          </a:prstGeom>
          <a:noFill/>
        </p:spPr>
        <p:txBody>
          <a:bodyPr wrap="square" rtlCol="0">
            <a:spAutoFit/>
          </a:bodyPr>
          <a:lstStyle/>
          <a:p>
            <a:r>
              <a:rPr lang="en-US" sz="1400" dirty="0"/>
              <a:t>L</a:t>
            </a:r>
            <a:r>
              <a:rPr lang="en-US" sz="1400" dirty="0" smtClean="0"/>
              <a:t>DP</a:t>
            </a:r>
            <a:endParaRPr lang="en-US" sz="1400" dirty="0"/>
          </a:p>
        </p:txBody>
      </p:sp>
      <p:cxnSp>
        <p:nvCxnSpPr>
          <p:cNvPr id="35" name="Straight Connector 34"/>
          <p:cNvCxnSpPr/>
          <p:nvPr/>
        </p:nvCxnSpPr>
        <p:spPr>
          <a:xfrm>
            <a:off x="4581213" y="1843531"/>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a:xfrm>
            <a:off x="6673069" y="4735339"/>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a:xfrm>
            <a:off x="4619720" y="4012387"/>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a:xfrm>
            <a:off x="6673069" y="4012387"/>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a:xfrm>
            <a:off x="4581213" y="4735339"/>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a:xfrm>
            <a:off x="4581213" y="2566483"/>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a:xfrm>
            <a:off x="6673069" y="5458290"/>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a:xfrm>
            <a:off x="6673069" y="1843531"/>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a:xfrm>
            <a:off x="6673069" y="2567354"/>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a:xfrm>
            <a:off x="4581213" y="3289435"/>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a:xfrm>
            <a:off x="6673069" y="3289435"/>
            <a:ext cx="1522069" cy="0"/>
          </a:xfrm>
          <a:prstGeom prst="line">
            <a:avLst/>
          </a:prstGeom>
          <a:ln w="3175" cmpd="sng"/>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a:xfrm>
            <a:off x="4581213" y="5458290"/>
            <a:ext cx="1522069" cy="0"/>
          </a:xfrm>
          <a:prstGeom prst="line">
            <a:avLst/>
          </a:prstGeom>
          <a:ln w="3175" cmpd="sng"/>
        </p:spPr>
        <p:style>
          <a:lnRef idx="2">
            <a:schemeClr val="dk1"/>
          </a:lnRef>
          <a:fillRef idx="0">
            <a:schemeClr val="dk1"/>
          </a:fillRef>
          <a:effectRef idx="1">
            <a:schemeClr val="dk1"/>
          </a:effectRef>
          <a:fontRef idx="minor">
            <a:schemeClr val="tx1"/>
          </a:fontRef>
        </p:style>
      </p:cxnSp>
      <p:sp>
        <p:nvSpPr>
          <p:cNvPr id="2" name="TextBox 1"/>
          <p:cNvSpPr txBox="1"/>
          <p:nvPr/>
        </p:nvSpPr>
        <p:spPr>
          <a:xfrm>
            <a:off x="4790312" y="1485509"/>
            <a:ext cx="1231532" cy="369332"/>
          </a:xfrm>
          <a:prstGeom prst="rect">
            <a:avLst/>
          </a:prstGeom>
          <a:noFill/>
        </p:spPr>
        <p:txBody>
          <a:bodyPr wrap="square" rtlCol="0">
            <a:spAutoFit/>
          </a:bodyPr>
          <a:lstStyle/>
          <a:p>
            <a:r>
              <a:rPr lang="en-US" dirty="0" smtClean="0">
                <a:solidFill>
                  <a:srgbClr val="FF0000"/>
                </a:solidFill>
              </a:rPr>
              <a:t>Flowering</a:t>
            </a:r>
            <a:endParaRPr lang="en-US" dirty="0">
              <a:solidFill>
                <a:srgbClr val="FF0000"/>
              </a:solidFill>
            </a:endParaRPr>
          </a:p>
        </p:txBody>
      </p:sp>
      <p:sp>
        <p:nvSpPr>
          <p:cNvPr id="47" name="TextBox 46"/>
          <p:cNvSpPr txBox="1"/>
          <p:nvPr/>
        </p:nvSpPr>
        <p:spPr>
          <a:xfrm>
            <a:off x="6806027" y="2198022"/>
            <a:ext cx="1231532" cy="369332"/>
          </a:xfrm>
          <a:prstGeom prst="rect">
            <a:avLst/>
          </a:prstGeom>
          <a:noFill/>
        </p:spPr>
        <p:txBody>
          <a:bodyPr wrap="square" rtlCol="0">
            <a:spAutoFit/>
          </a:bodyPr>
          <a:lstStyle/>
          <a:p>
            <a:r>
              <a:rPr lang="en-US" dirty="0" smtClean="0">
                <a:solidFill>
                  <a:srgbClr val="FF0000"/>
                </a:solidFill>
              </a:rPr>
              <a:t>Flowering</a:t>
            </a:r>
            <a:endParaRPr lang="en-US" dirty="0">
              <a:solidFill>
                <a:srgbClr val="FF0000"/>
              </a:solidFill>
            </a:endParaRPr>
          </a:p>
        </p:txBody>
      </p:sp>
      <p:sp>
        <p:nvSpPr>
          <p:cNvPr id="48" name="TextBox 47"/>
          <p:cNvSpPr txBox="1"/>
          <p:nvPr/>
        </p:nvSpPr>
        <p:spPr>
          <a:xfrm>
            <a:off x="6806027" y="2920103"/>
            <a:ext cx="1231532" cy="369332"/>
          </a:xfrm>
          <a:prstGeom prst="rect">
            <a:avLst/>
          </a:prstGeom>
          <a:noFill/>
        </p:spPr>
        <p:txBody>
          <a:bodyPr wrap="square" rtlCol="0">
            <a:spAutoFit/>
          </a:bodyPr>
          <a:lstStyle/>
          <a:p>
            <a:r>
              <a:rPr lang="en-US" dirty="0" smtClean="0">
                <a:solidFill>
                  <a:srgbClr val="FF0000"/>
                </a:solidFill>
              </a:rPr>
              <a:t>Flowering</a:t>
            </a:r>
            <a:endParaRPr lang="en-US" dirty="0">
              <a:solidFill>
                <a:srgbClr val="FF0000"/>
              </a:solidFill>
            </a:endParaRPr>
          </a:p>
        </p:txBody>
      </p:sp>
      <p:sp>
        <p:nvSpPr>
          <p:cNvPr id="49" name="TextBox 48"/>
          <p:cNvSpPr txBox="1"/>
          <p:nvPr/>
        </p:nvSpPr>
        <p:spPr>
          <a:xfrm>
            <a:off x="6806027" y="3643055"/>
            <a:ext cx="1231532" cy="369332"/>
          </a:xfrm>
          <a:prstGeom prst="rect">
            <a:avLst/>
          </a:prstGeom>
          <a:noFill/>
        </p:spPr>
        <p:txBody>
          <a:bodyPr wrap="square" rtlCol="0">
            <a:spAutoFit/>
          </a:bodyPr>
          <a:lstStyle/>
          <a:p>
            <a:r>
              <a:rPr lang="en-US" dirty="0" smtClean="0">
                <a:solidFill>
                  <a:srgbClr val="FF0000"/>
                </a:solidFill>
              </a:rPr>
              <a:t>Flowering</a:t>
            </a:r>
            <a:endParaRPr lang="en-US" dirty="0">
              <a:solidFill>
                <a:srgbClr val="FF0000"/>
              </a:solidFill>
            </a:endParaRPr>
          </a:p>
        </p:txBody>
      </p:sp>
      <p:sp>
        <p:nvSpPr>
          <p:cNvPr id="50" name="TextBox 49"/>
          <p:cNvSpPr txBox="1"/>
          <p:nvPr/>
        </p:nvSpPr>
        <p:spPr>
          <a:xfrm>
            <a:off x="6806027" y="4366007"/>
            <a:ext cx="1231532" cy="369332"/>
          </a:xfrm>
          <a:prstGeom prst="rect">
            <a:avLst/>
          </a:prstGeom>
          <a:noFill/>
        </p:spPr>
        <p:txBody>
          <a:bodyPr wrap="square" rtlCol="0">
            <a:spAutoFit/>
          </a:bodyPr>
          <a:lstStyle/>
          <a:p>
            <a:r>
              <a:rPr lang="en-US" dirty="0" smtClean="0">
                <a:solidFill>
                  <a:srgbClr val="FF0000"/>
                </a:solidFill>
              </a:rPr>
              <a:t>Flowering</a:t>
            </a:r>
            <a:endParaRPr lang="en-US" dirty="0">
              <a:solidFill>
                <a:srgbClr val="FF0000"/>
              </a:solidFill>
            </a:endParaRPr>
          </a:p>
        </p:txBody>
      </p:sp>
      <p:sp>
        <p:nvSpPr>
          <p:cNvPr id="51" name="TextBox 50"/>
          <p:cNvSpPr txBox="1"/>
          <p:nvPr/>
        </p:nvSpPr>
        <p:spPr>
          <a:xfrm>
            <a:off x="4784146" y="5088958"/>
            <a:ext cx="1231532" cy="369332"/>
          </a:xfrm>
          <a:prstGeom prst="rect">
            <a:avLst/>
          </a:prstGeom>
          <a:noFill/>
        </p:spPr>
        <p:txBody>
          <a:bodyPr wrap="square" rtlCol="0">
            <a:spAutoFit/>
          </a:bodyPr>
          <a:lstStyle/>
          <a:p>
            <a:r>
              <a:rPr lang="en-US" dirty="0" smtClean="0">
                <a:solidFill>
                  <a:srgbClr val="FF0000"/>
                </a:solidFill>
              </a:rPr>
              <a:t>Flowering</a:t>
            </a:r>
            <a:endParaRPr lang="en-US" dirty="0">
              <a:solidFill>
                <a:srgbClr val="FF0000"/>
              </a:solidFill>
            </a:endParaRPr>
          </a:p>
        </p:txBody>
      </p:sp>
      <p:sp>
        <p:nvSpPr>
          <p:cNvPr id="52" name="TextBox 51"/>
          <p:cNvSpPr txBox="1"/>
          <p:nvPr/>
        </p:nvSpPr>
        <p:spPr>
          <a:xfrm>
            <a:off x="6806027" y="1474199"/>
            <a:ext cx="1231532" cy="369332"/>
          </a:xfrm>
          <a:prstGeom prst="rect">
            <a:avLst/>
          </a:prstGeom>
          <a:noFill/>
        </p:spPr>
        <p:txBody>
          <a:bodyPr wrap="square" rtlCol="0">
            <a:spAutoFit/>
          </a:bodyPr>
          <a:lstStyle/>
          <a:p>
            <a:r>
              <a:rPr lang="en-US" dirty="0" smtClean="0">
                <a:solidFill>
                  <a:srgbClr val="FF0000"/>
                </a:solidFill>
              </a:rPr>
              <a:t>Vegetative</a:t>
            </a:r>
            <a:endParaRPr lang="en-US" dirty="0">
              <a:solidFill>
                <a:srgbClr val="FF0000"/>
              </a:solidFill>
            </a:endParaRPr>
          </a:p>
        </p:txBody>
      </p:sp>
      <p:sp>
        <p:nvSpPr>
          <p:cNvPr id="53" name="TextBox 52"/>
          <p:cNvSpPr txBox="1"/>
          <p:nvPr/>
        </p:nvSpPr>
        <p:spPr>
          <a:xfrm>
            <a:off x="6806027" y="5093905"/>
            <a:ext cx="1231532" cy="369332"/>
          </a:xfrm>
          <a:prstGeom prst="rect">
            <a:avLst/>
          </a:prstGeom>
          <a:noFill/>
        </p:spPr>
        <p:txBody>
          <a:bodyPr wrap="square" rtlCol="0">
            <a:spAutoFit/>
          </a:bodyPr>
          <a:lstStyle/>
          <a:p>
            <a:r>
              <a:rPr lang="en-US" dirty="0" smtClean="0">
                <a:solidFill>
                  <a:srgbClr val="FF0000"/>
                </a:solidFill>
              </a:rPr>
              <a:t>Vegetative</a:t>
            </a:r>
            <a:endParaRPr lang="en-US" dirty="0">
              <a:solidFill>
                <a:srgbClr val="FF0000"/>
              </a:solidFill>
            </a:endParaRPr>
          </a:p>
        </p:txBody>
      </p:sp>
      <p:sp>
        <p:nvSpPr>
          <p:cNvPr id="54" name="TextBox 53"/>
          <p:cNvSpPr txBox="1"/>
          <p:nvPr/>
        </p:nvSpPr>
        <p:spPr>
          <a:xfrm>
            <a:off x="4784146" y="2198022"/>
            <a:ext cx="1231532" cy="369332"/>
          </a:xfrm>
          <a:prstGeom prst="rect">
            <a:avLst/>
          </a:prstGeom>
          <a:noFill/>
        </p:spPr>
        <p:txBody>
          <a:bodyPr wrap="square" rtlCol="0">
            <a:spAutoFit/>
          </a:bodyPr>
          <a:lstStyle/>
          <a:p>
            <a:r>
              <a:rPr lang="en-US" dirty="0" smtClean="0">
                <a:solidFill>
                  <a:srgbClr val="FF0000"/>
                </a:solidFill>
              </a:rPr>
              <a:t>Vegetative</a:t>
            </a:r>
            <a:endParaRPr lang="en-US" dirty="0">
              <a:solidFill>
                <a:srgbClr val="FF0000"/>
              </a:solidFill>
            </a:endParaRPr>
          </a:p>
        </p:txBody>
      </p:sp>
      <p:sp>
        <p:nvSpPr>
          <p:cNvPr id="55" name="TextBox 54"/>
          <p:cNvSpPr txBox="1"/>
          <p:nvPr/>
        </p:nvSpPr>
        <p:spPr>
          <a:xfrm>
            <a:off x="4790312" y="2920103"/>
            <a:ext cx="1231532" cy="369332"/>
          </a:xfrm>
          <a:prstGeom prst="rect">
            <a:avLst/>
          </a:prstGeom>
          <a:noFill/>
        </p:spPr>
        <p:txBody>
          <a:bodyPr wrap="square" rtlCol="0">
            <a:spAutoFit/>
          </a:bodyPr>
          <a:lstStyle/>
          <a:p>
            <a:r>
              <a:rPr lang="en-US" dirty="0" smtClean="0">
                <a:solidFill>
                  <a:srgbClr val="FF0000"/>
                </a:solidFill>
              </a:rPr>
              <a:t>Vegetative</a:t>
            </a:r>
            <a:endParaRPr lang="en-US" dirty="0">
              <a:solidFill>
                <a:srgbClr val="FF0000"/>
              </a:solidFill>
            </a:endParaRPr>
          </a:p>
        </p:txBody>
      </p:sp>
      <p:sp>
        <p:nvSpPr>
          <p:cNvPr id="56" name="TextBox 55"/>
          <p:cNvSpPr txBox="1"/>
          <p:nvPr/>
        </p:nvSpPr>
        <p:spPr>
          <a:xfrm>
            <a:off x="4784146" y="3643055"/>
            <a:ext cx="1231532" cy="369332"/>
          </a:xfrm>
          <a:prstGeom prst="rect">
            <a:avLst/>
          </a:prstGeom>
          <a:noFill/>
        </p:spPr>
        <p:txBody>
          <a:bodyPr wrap="square" rtlCol="0">
            <a:spAutoFit/>
          </a:bodyPr>
          <a:lstStyle/>
          <a:p>
            <a:r>
              <a:rPr lang="en-US" dirty="0" smtClean="0">
                <a:solidFill>
                  <a:srgbClr val="FF0000"/>
                </a:solidFill>
              </a:rPr>
              <a:t>Vegetative</a:t>
            </a:r>
            <a:endParaRPr lang="en-US" dirty="0">
              <a:solidFill>
                <a:srgbClr val="FF0000"/>
              </a:solidFill>
            </a:endParaRPr>
          </a:p>
        </p:txBody>
      </p:sp>
      <p:sp>
        <p:nvSpPr>
          <p:cNvPr id="57" name="TextBox 56"/>
          <p:cNvSpPr txBox="1"/>
          <p:nvPr/>
        </p:nvSpPr>
        <p:spPr>
          <a:xfrm>
            <a:off x="4784146" y="4366007"/>
            <a:ext cx="1231532" cy="369332"/>
          </a:xfrm>
          <a:prstGeom prst="rect">
            <a:avLst/>
          </a:prstGeom>
          <a:noFill/>
        </p:spPr>
        <p:txBody>
          <a:bodyPr wrap="square" rtlCol="0">
            <a:spAutoFit/>
          </a:bodyPr>
          <a:lstStyle/>
          <a:p>
            <a:r>
              <a:rPr lang="en-US" dirty="0" smtClean="0">
                <a:solidFill>
                  <a:srgbClr val="FF0000"/>
                </a:solidFill>
              </a:rPr>
              <a:t>Vegetative</a:t>
            </a:r>
            <a:endParaRPr lang="en-US" dirty="0">
              <a:solidFill>
                <a:srgbClr val="FF0000"/>
              </a:solidFill>
            </a:endParaRPr>
          </a:p>
        </p:txBody>
      </p:sp>
    </p:spTree>
    <p:extLst>
      <p:ext uri="{BB962C8B-B14F-4D97-AF65-F5344CB8AC3E}">
        <p14:creationId xmlns:p14="http://schemas.microsoft.com/office/powerpoint/2010/main" val="163209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Photoperiodism</a:t>
            </a:r>
            <a:endParaRPr lang="en-US" dirty="0"/>
          </a:p>
        </p:txBody>
      </p:sp>
      <p:sp>
        <p:nvSpPr>
          <p:cNvPr id="3" name="Content Placeholder 2"/>
          <p:cNvSpPr>
            <a:spLocks noGrp="1"/>
          </p:cNvSpPr>
          <p:nvPr>
            <p:ph idx="1"/>
          </p:nvPr>
        </p:nvSpPr>
        <p:spPr/>
        <p:txBody>
          <a:bodyPr/>
          <a:lstStyle/>
          <a:p>
            <a:r>
              <a:rPr lang="en-US" dirty="0"/>
              <a:t>the ability of an organism to detect day length </a:t>
            </a:r>
            <a:endParaRPr lang="en-US" dirty="0" smtClean="0"/>
          </a:p>
          <a:p>
            <a:r>
              <a:rPr lang="en-US" dirty="0"/>
              <a:t>allows plants to “know” what season of the year it is </a:t>
            </a:r>
            <a:endParaRPr lang="en-US" dirty="0" smtClean="0"/>
          </a:p>
          <a:p>
            <a:r>
              <a:rPr lang="en-US" dirty="0" smtClean="0"/>
              <a:t>allows </a:t>
            </a:r>
            <a:r>
              <a:rPr lang="en-US" dirty="0"/>
              <a:t>for certain physiological events to occur during a certain season of the year </a:t>
            </a:r>
          </a:p>
        </p:txBody>
      </p:sp>
    </p:spTree>
    <p:extLst>
      <p:ext uri="{BB962C8B-B14F-4D97-AF65-F5344CB8AC3E}">
        <p14:creationId xmlns:p14="http://schemas.microsoft.com/office/powerpoint/2010/main" val="2126987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are there photoperiods?</a:t>
            </a:r>
            <a:endParaRPr lang="en-US" dirty="0"/>
          </a:p>
        </p:txBody>
      </p:sp>
      <p:sp>
        <p:nvSpPr>
          <p:cNvPr id="3" name="Content Placeholder 2"/>
          <p:cNvSpPr>
            <a:spLocks noGrp="1"/>
          </p:cNvSpPr>
          <p:nvPr>
            <p:ph idx="1"/>
          </p:nvPr>
        </p:nvSpPr>
        <p:spPr/>
        <p:txBody>
          <a:bodyPr>
            <a:normAutofit fontScale="92500"/>
          </a:bodyPr>
          <a:lstStyle/>
          <a:p>
            <a:pPr lvl="1"/>
            <a:r>
              <a:rPr lang="en-US" dirty="0"/>
              <a:t>Earth’s axis remains tilted in the same direction </a:t>
            </a:r>
            <a:r>
              <a:rPr lang="en-US" dirty="0" smtClean="0"/>
              <a:t>throughout </a:t>
            </a:r>
            <a:r>
              <a:rPr lang="en-US" dirty="0"/>
              <a:t>a year. This means that one hemisphere, will be directed away from the Sun at one side of the orbit, and a half year later, this pole will be directed towards the Sun. </a:t>
            </a:r>
          </a:p>
          <a:p>
            <a:pPr lvl="1"/>
            <a:r>
              <a:rPr lang="en-US" dirty="0"/>
              <a:t>Latitude has a great effect on day length at different times of the year (see Figure 1).  At the equator, day length and night length are equal and constant throughout the year; as one moves away from the equator towards the poles the days become longer in summer and shorter in winter</a:t>
            </a:r>
          </a:p>
          <a:p>
            <a:pPr lvl="1"/>
            <a:r>
              <a:rPr lang="en-US" dirty="0"/>
              <a:t>Plants have evolved specific photoperiod responses that are strongly influenced by the latitude in which they originate</a:t>
            </a:r>
          </a:p>
          <a:p>
            <a:endParaRPr lang="en-US" dirty="0"/>
          </a:p>
        </p:txBody>
      </p:sp>
    </p:spTree>
    <p:extLst>
      <p:ext uri="{BB962C8B-B14F-4D97-AF65-F5344CB8AC3E}">
        <p14:creationId xmlns:p14="http://schemas.microsoft.com/office/powerpoint/2010/main" val="311571354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3694255800"/>
              </p:ext>
            </p:extLst>
          </p:nvPr>
        </p:nvGraphicFramePr>
        <p:xfrm>
          <a:off x="0" y="0"/>
          <a:ext cx="9143999"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808491" y="353539"/>
            <a:ext cx="2134200" cy="1815882"/>
          </a:xfrm>
          <a:prstGeom prst="rect">
            <a:avLst/>
          </a:prstGeom>
          <a:noFill/>
        </p:spPr>
        <p:txBody>
          <a:bodyPr wrap="square" rtlCol="0">
            <a:spAutoFit/>
          </a:bodyPr>
          <a:lstStyle/>
          <a:p>
            <a:r>
              <a:rPr lang="en-US" sz="1400" dirty="0" smtClean="0"/>
              <a:t>Effect of latitude on photoperiod at different times of the year</a:t>
            </a:r>
          </a:p>
          <a:p>
            <a:endParaRPr lang="en-US" sz="1400" dirty="0"/>
          </a:p>
          <a:p>
            <a:r>
              <a:rPr lang="en-US" sz="1400" dirty="0" smtClean="0"/>
              <a:t>Northern Hemisphere</a:t>
            </a:r>
          </a:p>
          <a:p>
            <a:endParaRPr lang="en-US" sz="1400" dirty="0"/>
          </a:p>
          <a:p>
            <a:r>
              <a:rPr lang="en-US" sz="1400" dirty="0" smtClean="0"/>
              <a:t>Data recorded on the 21</a:t>
            </a:r>
            <a:r>
              <a:rPr lang="en-US" sz="1400" baseline="30000" dirty="0" smtClean="0"/>
              <a:t>st</a:t>
            </a:r>
            <a:r>
              <a:rPr lang="en-US" sz="1400" dirty="0" smtClean="0"/>
              <a:t> of each month in 2014</a:t>
            </a:r>
          </a:p>
        </p:txBody>
      </p:sp>
      <p:sp>
        <p:nvSpPr>
          <p:cNvPr id="2" name="TextBox 1"/>
          <p:cNvSpPr txBox="1"/>
          <p:nvPr/>
        </p:nvSpPr>
        <p:spPr>
          <a:xfrm>
            <a:off x="6398405" y="5824105"/>
            <a:ext cx="2544286" cy="276999"/>
          </a:xfrm>
          <a:prstGeom prst="rect">
            <a:avLst/>
          </a:prstGeom>
          <a:noFill/>
        </p:spPr>
        <p:txBody>
          <a:bodyPr wrap="none" rtlCol="0">
            <a:spAutoFit/>
          </a:bodyPr>
          <a:lstStyle/>
          <a:p>
            <a:r>
              <a:rPr lang="en-US" sz="1200" dirty="0"/>
              <a:t>http://</a:t>
            </a:r>
            <a:r>
              <a:rPr lang="en-US" sz="1200" dirty="0" err="1"/>
              <a:t>www.timeanddate.com</a:t>
            </a:r>
            <a:r>
              <a:rPr lang="en-US" sz="1200" dirty="0"/>
              <a:t>/sun/</a:t>
            </a:r>
          </a:p>
        </p:txBody>
      </p:sp>
    </p:spTree>
    <p:extLst>
      <p:ext uri="{BB962C8B-B14F-4D97-AF65-F5344CB8AC3E}">
        <p14:creationId xmlns:p14="http://schemas.microsoft.com/office/powerpoint/2010/main" val="41387367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704341" y="1219200"/>
            <a:ext cx="7735319" cy="3725137"/>
            <a:chOff x="704341" y="1219200"/>
            <a:chExt cx="7735319" cy="3725137"/>
          </a:xfrm>
        </p:grpSpPr>
        <p:pic>
          <p:nvPicPr>
            <p:cNvPr id="2" name="Picture 1"/>
            <p:cNvPicPr>
              <a:picLocks noChangeAspect="1"/>
            </p:cNvPicPr>
            <p:nvPr/>
          </p:nvPicPr>
          <p:blipFill rotWithShape="1">
            <a:blip r:embed="rId3"/>
            <a:srcRect t="-1" r="45304" b="47018"/>
            <a:stretch/>
          </p:blipFill>
          <p:spPr>
            <a:xfrm>
              <a:off x="704341" y="1219200"/>
              <a:ext cx="7735319" cy="3725137"/>
            </a:xfrm>
            <a:prstGeom prst="rect">
              <a:avLst/>
            </a:prstGeom>
          </p:spPr>
        </p:pic>
        <p:sp>
          <p:nvSpPr>
            <p:cNvPr id="15" name="Line Callout 2 14"/>
            <p:cNvSpPr/>
            <p:nvPr/>
          </p:nvSpPr>
          <p:spPr>
            <a:xfrm>
              <a:off x="5907952" y="3055497"/>
              <a:ext cx="1258700" cy="249485"/>
            </a:xfrm>
            <a:prstGeom prst="borderCallout2">
              <a:avLst>
                <a:gd name="adj1" fmla="val 18750"/>
                <a:gd name="adj2" fmla="val -8333"/>
                <a:gd name="adj3" fmla="val 23296"/>
                <a:gd name="adj4" fmla="val -28295"/>
                <a:gd name="adj5" fmla="val 112500"/>
                <a:gd name="adj6" fmla="val -46667"/>
              </a:avLst>
            </a:prstGeom>
            <a:gradFill flip="none" rotWithShape="1">
              <a:gsLst>
                <a:gs pos="0">
                  <a:schemeClr val="accent1">
                    <a:tint val="50000"/>
                    <a:satMod val="300000"/>
                    <a:alpha val="31000"/>
                  </a:schemeClr>
                </a:gs>
                <a:gs pos="35000">
                  <a:schemeClr val="accent1">
                    <a:tint val="37000"/>
                    <a:satMod val="300000"/>
                    <a:alpha val="31000"/>
                  </a:schemeClr>
                </a:gs>
                <a:gs pos="100000">
                  <a:schemeClr val="accent1">
                    <a:tint val="15000"/>
                    <a:satMod val="350000"/>
                    <a:alpha val="31000"/>
                  </a:schemeClr>
                </a:gs>
              </a:gsLst>
              <a:lin ang="16200000" scaled="1"/>
              <a:tileRect/>
            </a:gradFill>
            <a:ln>
              <a:headEnd type="none"/>
              <a:tailEnd type="arrow"/>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Columbus</a:t>
              </a:r>
              <a:endParaRPr lang="en-US" sz="1400" dirty="0"/>
            </a:p>
          </p:txBody>
        </p:sp>
        <p:sp>
          <p:nvSpPr>
            <p:cNvPr id="16" name="Line Callout 2 15"/>
            <p:cNvSpPr/>
            <p:nvPr/>
          </p:nvSpPr>
          <p:spPr>
            <a:xfrm>
              <a:off x="5907952" y="4398620"/>
              <a:ext cx="1258700" cy="249485"/>
            </a:xfrm>
            <a:prstGeom prst="borderCallout2">
              <a:avLst>
                <a:gd name="adj1" fmla="val 18750"/>
                <a:gd name="adj2" fmla="val -8333"/>
                <a:gd name="adj3" fmla="val 23296"/>
                <a:gd name="adj4" fmla="val -28295"/>
                <a:gd name="adj5" fmla="val 112500"/>
                <a:gd name="adj6" fmla="val -46667"/>
              </a:avLst>
            </a:prstGeom>
            <a:gradFill flip="none" rotWithShape="1">
              <a:gsLst>
                <a:gs pos="0">
                  <a:schemeClr val="accent1">
                    <a:tint val="50000"/>
                    <a:satMod val="300000"/>
                    <a:alpha val="31000"/>
                  </a:schemeClr>
                </a:gs>
                <a:gs pos="35000">
                  <a:schemeClr val="accent1">
                    <a:tint val="37000"/>
                    <a:satMod val="300000"/>
                    <a:alpha val="31000"/>
                  </a:schemeClr>
                </a:gs>
                <a:gs pos="100000">
                  <a:schemeClr val="accent1">
                    <a:tint val="15000"/>
                    <a:satMod val="350000"/>
                    <a:alpha val="31000"/>
                  </a:schemeClr>
                </a:gs>
              </a:gsLst>
              <a:lin ang="16200000" scaled="1"/>
              <a:tileRect/>
            </a:gradFill>
            <a:ln>
              <a:headEnd type="none"/>
              <a:tailEnd type="arrow"/>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Quito</a:t>
              </a:r>
              <a:endParaRPr lang="en-US" sz="1400" dirty="0"/>
            </a:p>
          </p:txBody>
        </p:sp>
        <p:sp>
          <p:nvSpPr>
            <p:cNvPr id="17" name="Line Callout 2 16"/>
            <p:cNvSpPr/>
            <p:nvPr/>
          </p:nvSpPr>
          <p:spPr>
            <a:xfrm>
              <a:off x="5278602" y="3679210"/>
              <a:ext cx="1258700" cy="249485"/>
            </a:xfrm>
            <a:prstGeom prst="borderCallout2">
              <a:avLst>
                <a:gd name="adj1" fmla="val 18750"/>
                <a:gd name="adj2" fmla="val -8333"/>
                <a:gd name="adj3" fmla="val 23296"/>
                <a:gd name="adj4" fmla="val -28295"/>
                <a:gd name="adj5" fmla="val 112500"/>
                <a:gd name="adj6" fmla="val -46667"/>
              </a:avLst>
            </a:prstGeom>
            <a:gradFill flip="none" rotWithShape="1">
              <a:gsLst>
                <a:gs pos="0">
                  <a:schemeClr val="accent1">
                    <a:tint val="50000"/>
                    <a:satMod val="300000"/>
                    <a:alpha val="31000"/>
                  </a:schemeClr>
                </a:gs>
                <a:gs pos="35000">
                  <a:schemeClr val="accent1">
                    <a:tint val="37000"/>
                    <a:satMod val="300000"/>
                    <a:alpha val="31000"/>
                  </a:schemeClr>
                </a:gs>
                <a:gs pos="100000">
                  <a:schemeClr val="accent1">
                    <a:tint val="15000"/>
                    <a:satMod val="350000"/>
                    <a:alpha val="31000"/>
                  </a:schemeClr>
                </a:gs>
              </a:gsLst>
              <a:lin ang="16200000" scaled="1"/>
              <a:tileRect/>
            </a:gradFill>
            <a:ln>
              <a:headEnd type="none"/>
              <a:tailEnd type="arrow"/>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Mexico City</a:t>
              </a:r>
              <a:endParaRPr lang="en-US" sz="1400" dirty="0"/>
            </a:p>
          </p:txBody>
        </p:sp>
        <p:sp>
          <p:nvSpPr>
            <p:cNvPr id="18" name="Line Callout 2 17"/>
            <p:cNvSpPr/>
            <p:nvPr/>
          </p:nvSpPr>
          <p:spPr>
            <a:xfrm flipH="1">
              <a:off x="2283853" y="2244229"/>
              <a:ext cx="1223893" cy="249485"/>
            </a:xfrm>
            <a:prstGeom prst="borderCallout2">
              <a:avLst>
                <a:gd name="adj1" fmla="val 18750"/>
                <a:gd name="adj2" fmla="val -8333"/>
                <a:gd name="adj3" fmla="val 23296"/>
                <a:gd name="adj4" fmla="val -28295"/>
                <a:gd name="adj5" fmla="val 157955"/>
                <a:gd name="adj6" fmla="val -62418"/>
              </a:avLst>
            </a:prstGeom>
            <a:gradFill flip="none" rotWithShape="1">
              <a:gsLst>
                <a:gs pos="0">
                  <a:schemeClr val="accent1">
                    <a:tint val="50000"/>
                    <a:satMod val="300000"/>
                    <a:alpha val="31000"/>
                  </a:schemeClr>
                </a:gs>
                <a:gs pos="35000">
                  <a:schemeClr val="accent1">
                    <a:tint val="37000"/>
                    <a:satMod val="300000"/>
                    <a:alpha val="31000"/>
                  </a:schemeClr>
                </a:gs>
                <a:gs pos="100000">
                  <a:schemeClr val="accent1">
                    <a:tint val="15000"/>
                    <a:satMod val="350000"/>
                    <a:alpha val="31000"/>
                  </a:schemeClr>
                </a:gs>
              </a:gsLst>
              <a:lin ang="16200000" scaled="1"/>
              <a:tileRect/>
            </a:gradFill>
            <a:ln>
              <a:headEnd type="none"/>
              <a:tailEnd type="arrow"/>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Anchorage</a:t>
              </a:r>
              <a:endParaRPr lang="en-US" sz="1400" dirty="0"/>
            </a:p>
          </p:txBody>
        </p:sp>
        <p:sp>
          <p:nvSpPr>
            <p:cNvPr id="19" name="Line Callout 2 18"/>
            <p:cNvSpPr/>
            <p:nvPr/>
          </p:nvSpPr>
          <p:spPr>
            <a:xfrm flipH="1">
              <a:off x="2504291" y="3180239"/>
              <a:ext cx="1223893" cy="249485"/>
            </a:xfrm>
            <a:prstGeom prst="borderCallout2">
              <a:avLst>
                <a:gd name="adj1" fmla="val 18750"/>
                <a:gd name="adj2" fmla="val -8333"/>
                <a:gd name="adj3" fmla="val 23296"/>
                <a:gd name="adj4" fmla="val -28295"/>
                <a:gd name="adj5" fmla="val -64771"/>
                <a:gd name="adj6" fmla="val -50373"/>
              </a:avLst>
            </a:prstGeom>
            <a:gradFill flip="none" rotWithShape="1">
              <a:gsLst>
                <a:gs pos="0">
                  <a:schemeClr val="accent1">
                    <a:tint val="50000"/>
                    <a:satMod val="300000"/>
                    <a:alpha val="31000"/>
                  </a:schemeClr>
                </a:gs>
                <a:gs pos="35000">
                  <a:schemeClr val="accent1">
                    <a:tint val="37000"/>
                    <a:satMod val="300000"/>
                    <a:alpha val="31000"/>
                  </a:schemeClr>
                </a:gs>
                <a:gs pos="100000">
                  <a:schemeClr val="accent1">
                    <a:tint val="15000"/>
                    <a:satMod val="350000"/>
                    <a:alpha val="31000"/>
                  </a:schemeClr>
                </a:gs>
              </a:gsLst>
              <a:lin ang="16200000" scaled="1"/>
              <a:tileRect/>
            </a:gradFill>
            <a:ln>
              <a:solidFill>
                <a:srgbClr val="4F81BD"/>
              </a:solidFill>
              <a:headEnd type="none"/>
              <a:tailEnd type="arrow"/>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Seattle</a:t>
              </a:r>
              <a:endParaRPr lang="en-US" sz="1400" dirty="0"/>
            </a:p>
          </p:txBody>
        </p:sp>
      </p:grpSp>
      <p:sp>
        <p:nvSpPr>
          <p:cNvPr id="9" name="TextBox 8"/>
          <p:cNvSpPr txBox="1"/>
          <p:nvPr/>
        </p:nvSpPr>
        <p:spPr>
          <a:xfrm>
            <a:off x="793775" y="5862895"/>
            <a:ext cx="2467342" cy="276999"/>
          </a:xfrm>
          <a:prstGeom prst="rect">
            <a:avLst/>
          </a:prstGeom>
          <a:noFill/>
        </p:spPr>
        <p:txBody>
          <a:bodyPr wrap="none" rtlCol="0">
            <a:spAutoFit/>
          </a:bodyPr>
          <a:lstStyle/>
          <a:p>
            <a:r>
              <a:rPr lang="en-US" sz="1200" dirty="0"/>
              <a:t>http://</a:t>
            </a:r>
            <a:r>
              <a:rPr lang="en-US" sz="1200" dirty="0" err="1" smtClean="0"/>
              <a:t>www.theflatearthsociety.org</a:t>
            </a:r>
            <a:endParaRPr lang="en-US" sz="1200" dirty="0"/>
          </a:p>
        </p:txBody>
      </p:sp>
    </p:spTree>
    <p:extLst>
      <p:ext uri="{BB962C8B-B14F-4D97-AF65-F5344CB8AC3E}">
        <p14:creationId xmlns:p14="http://schemas.microsoft.com/office/powerpoint/2010/main" val="427076499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27000" y="1219200"/>
            <a:ext cx="8890000" cy="4419600"/>
          </a:xfrm>
          <a:prstGeom prst="rect">
            <a:avLst/>
          </a:prstGeom>
        </p:spPr>
      </p:pic>
      <p:sp>
        <p:nvSpPr>
          <p:cNvPr id="4" name="TextBox 3"/>
          <p:cNvSpPr txBox="1"/>
          <p:nvPr/>
        </p:nvSpPr>
        <p:spPr>
          <a:xfrm>
            <a:off x="793775" y="5862895"/>
            <a:ext cx="2467342" cy="276999"/>
          </a:xfrm>
          <a:prstGeom prst="rect">
            <a:avLst/>
          </a:prstGeom>
          <a:noFill/>
        </p:spPr>
        <p:txBody>
          <a:bodyPr wrap="none" rtlCol="0">
            <a:spAutoFit/>
          </a:bodyPr>
          <a:lstStyle/>
          <a:p>
            <a:r>
              <a:rPr lang="en-US" sz="1200" dirty="0"/>
              <a:t>http://</a:t>
            </a:r>
            <a:r>
              <a:rPr lang="en-US" sz="1200" dirty="0" err="1" smtClean="0"/>
              <a:t>www.theflatearthsociety.org</a:t>
            </a:r>
            <a:endParaRPr lang="en-US" sz="1200" dirty="0"/>
          </a:p>
        </p:txBody>
      </p:sp>
    </p:spTree>
    <p:extLst>
      <p:ext uri="{BB962C8B-B14F-4D97-AF65-F5344CB8AC3E}">
        <p14:creationId xmlns:p14="http://schemas.microsoft.com/office/powerpoint/2010/main" val="2087905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plant responses to photoperiod?</a:t>
            </a:r>
            <a:endParaRPr lang="en-US" dirty="0"/>
          </a:p>
        </p:txBody>
      </p:sp>
      <p:sp>
        <p:nvSpPr>
          <p:cNvPr id="3" name="Content Placeholder 2"/>
          <p:cNvSpPr>
            <a:spLocks noGrp="1"/>
          </p:cNvSpPr>
          <p:nvPr>
            <p:ph idx="1"/>
          </p:nvPr>
        </p:nvSpPr>
        <p:spPr/>
        <p:txBody>
          <a:bodyPr/>
          <a:lstStyle/>
          <a:p>
            <a:pPr marL="342900" lvl="1" indent="-342900">
              <a:buFont typeface="Arial"/>
              <a:buChar char="•"/>
            </a:pPr>
            <a:r>
              <a:rPr lang="en-US" dirty="0"/>
              <a:t>In plants, photoperiod responses include: </a:t>
            </a:r>
            <a:endParaRPr lang="en-US" dirty="0" smtClean="0"/>
          </a:p>
          <a:p>
            <a:pPr marL="742950" lvl="2" indent="-342900"/>
            <a:r>
              <a:rPr lang="en-US" dirty="0" smtClean="0"/>
              <a:t>the </a:t>
            </a:r>
            <a:r>
              <a:rPr lang="en-US" dirty="0"/>
              <a:t>initiation of flowering (flowering in beans), </a:t>
            </a:r>
            <a:endParaRPr lang="en-US" dirty="0" smtClean="0"/>
          </a:p>
          <a:p>
            <a:pPr marL="742950" lvl="2" indent="-342900"/>
            <a:r>
              <a:rPr lang="en-US" dirty="0" smtClean="0"/>
              <a:t>asexual </a:t>
            </a:r>
            <a:r>
              <a:rPr lang="en-US" dirty="0"/>
              <a:t>reproduction (runner formation in strawberry), </a:t>
            </a:r>
            <a:endParaRPr lang="en-US" dirty="0" smtClean="0"/>
          </a:p>
          <a:p>
            <a:pPr marL="742950" lvl="2" indent="-342900"/>
            <a:r>
              <a:rPr lang="en-US" dirty="0" smtClean="0"/>
              <a:t>the </a:t>
            </a:r>
            <a:r>
              <a:rPr lang="en-US" dirty="0"/>
              <a:t>formation of storage organs (tuber formation in potatoes) and </a:t>
            </a:r>
            <a:endParaRPr lang="en-US" dirty="0" smtClean="0"/>
          </a:p>
          <a:p>
            <a:pPr marL="742950" lvl="2" indent="-342900"/>
            <a:r>
              <a:rPr lang="en-US" dirty="0" smtClean="0"/>
              <a:t>the </a:t>
            </a:r>
            <a:r>
              <a:rPr lang="en-US" dirty="0"/>
              <a:t>onset of dormancy </a:t>
            </a:r>
            <a:r>
              <a:rPr lang="en-US" dirty="0" smtClean="0"/>
              <a:t>(trees lose their leaves in fall)</a:t>
            </a:r>
            <a:endParaRPr lang="en-US" dirty="0"/>
          </a:p>
          <a:p>
            <a:endParaRPr lang="en-US" dirty="0"/>
          </a:p>
        </p:txBody>
      </p:sp>
    </p:spTree>
    <p:extLst>
      <p:ext uri="{BB962C8B-B14F-4D97-AF65-F5344CB8AC3E}">
        <p14:creationId xmlns:p14="http://schemas.microsoft.com/office/powerpoint/2010/main" val="37946684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Flowering categories</a:t>
            </a:r>
            <a:endParaRPr lang="en-US" dirty="0"/>
          </a:p>
        </p:txBody>
      </p:sp>
      <p:sp>
        <p:nvSpPr>
          <p:cNvPr id="3" name="Content Placeholder 2"/>
          <p:cNvSpPr>
            <a:spLocks noGrp="1"/>
          </p:cNvSpPr>
          <p:nvPr>
            <p:ph idx="1"/>
          </p:nvPr>
        </p:nvSpPr>
        <p:spPr/>
        <p:txBody>
          <a:bodyPr>
            <a:normAutofit/>
          </a:bodyPr>
          <a:lstStyle/>
          <a:p>
            <a:pPr lvl="1"/>
            <a:r>
              <a:rPr lang="en-US" dirty="0"/>
              <a:t>Flowering plants tend to fall into one of five categories:</a:t>
            </a:r>
          </a:p>
          <a:p>
            <a:pPr lvl="2"/>
            <a:r>
              <a:rPr lang="en-US" b="1" dirty="0"/>
              <a:t>Short-day Plants</a:t>
            </a:r>
            <a:r>
              <a:rPr lang="en-US" dirty="0"/>
              <a:t>: flower only when the day length is less than a certain critical duration in a 24-hour cycle</a:t>
            </a:r>
          </a:p>
          <a:p>
            <a:pPr lvl="2"/>
            <a:r>
              <a:rPr lang="en-US" b="1" dirty="0"/>
              <a:t>Long-day Plants</a:t>
            </a:r>
            <a:r>
              <a:rPr lang="en-US" dirty="0"/>
              <a:t>: flower only when the day length exceeds a certain critical duration in a 24-hour cycle</a:t>
            </a:r>
          </a:p>
          <a:p>
            <a:pPr lvl="2"/>
            <a:r>
              <a:rPr lang="en-US" b="1" dirty="0"/>
              <a:t>Long-short-day Plants: </a:t>
            </a:r>
            <a:r>
              <a:rPr lang="en-US" dirty="0"/>
              <a:t>flower only when a period of long days is followed by a period of short days</a:t>
            </a:r>
          </a:p>
          <a:p>
            <a:pPr lvl="2"/>
            <a:r>
              <a:rPr lang="en-US" b="1" dirty="0"/>
              <a:t>Short-Long-day Plants: </a:t>
            </a:r>
            <a:r>
              <a:rPr lang="en-US" dirty="0"/>
              <a:t>flower only when a period of short days is followed by a period of long days</a:t>
            </a:r>
          </a:p>
          <a:p>
            <a:pPr lvl="2"/>
            <a:r>
              <a:rPr lang="en-US" b="1" dirty="0"/>
              <a:t>Day-neutral Plants:</a:t>
            </a:r>
            <a:r>
              <a:rPr lang="en-US" dirty="0"/>
              <a:t> flower under any photoperiodic condition</a:t>
            </a:r>
          </a:p>
          <a:p>
            <a:endParaRPr lang="en-US" dirty="0"/>
          </a:p>
        </p:txBody>
      </p:sp>
    </p:spTree>
    <p:extLst>
      <p:ext uri="{BB962C8B-B14F-4D97-AF65-F5344CB8AC3E}">
        <p14:creationId xmlns:p14="http://schemas.microsoft.com/office/powerpoint/2010/main" val="1479555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Difference between SDP’s and LDP’s</a:t>
            </a:r>
            <a:endParaRPr lang="en-US" dirty="0"/>
          </a:p>
        </p:txBody>
      </p:sp>
      <p:sp>
        <p:nvSpPr>
          <p:cNvPr id="3" name="Content Placeholder 2"/>
          <p:cNvSpPr>
            <a:spLocks noGrp="1"/>
          </p:cNvSpPr>
          <p:nvPr>
            <p:ph idx="1"/>
          </p:nvPr>
        </p:nvSpPr>
        <p:spPr/>
        <p:txBody>
          <a:bodyPr>
            <a:normAutofit fontScale="70000" lnSpcReduction="20000"/>
          </a:bodyPr>
          <a:lstStyle/>
          <a:p>
            <a:pPr marL="457200" lvl="1" indent="0">
              <a:buNone/>
            </a:pPr>
            <a:r>
              <a:rPr lang="en-US" dirty="0"/>
              <a:t>F</a:t>
            </a:r>
            <a:r>
              <a:rPr lang="en-US" dirty="0" smtClean="0"/>
              <a:t>lowering </a:t>
            </a:r>
            <a:r>
              <a:rPr lang="en-US" dirty="0"/>
              <a:t>in LDPs occurs after day length exceeds a specific duration; this duration/value is referred to as </a:t>
            </a:r>
            <a:r>
              <a:rPr lang="en-US" b="1" dirty="0"/>
              <a:t>critical day length (CDL).</a:t>
            </a:r>
            <a:endParaRPr lang="en-US" dirty="0"/>
          </a:p>
          <a:p>
            <a:pPr lvl="2"/>
            <a:r>
              <a:rPr lang="en-US" dirty="0"/>
              <a:t>For example, soybeans have a natural CDL of 14 hours</a:t>
            </a:r>
          </a:p>
          <a:p>
            <a:pPr marL="457200" lvl="1" indent="0">
              <a:buNone/>
            </a:pPr>
            <a:r>
              <a:rPr lang="en-US" dirty="0"/>
              <a:t>Flowering is determined chiefly by the duration of darkness and not by the light periods</a:t>
            </a:r>
          </a:p>
          <a:p>
            <a:pPr lvl="2"/>
            <a:r>
              <a:rPr lang="en-US" dirty="0"/>
              <a:t>Even under long light conditions, SDPs were able to flower if the days were followed by sufficiently long periods of dark</a:t>
            </a:r>
          </a:p>
          <a:p>
            <a:pPr lvl="2"/>
            <a:r>
              <a:rPr lang="en-US" dirty="0"/>
              <a:t>Also under short light conditions, LDPs were able to flower if the short light periods were followed by short periods of darkness</a:t>
            </a:r>
          </a:p>
          <a:p>
            <a:pPr lvl="2"/>
            <a:r>
              <a:rPr lang="en-US" dirty="0"/>
              <a:t>Another factor that signifies the importance of dark periods is called a </a:t>
            </a:r>
            <a:r>
              <a:rPr lang="en-US" b="1" dirty="0"/>
              <a:t>night break, </a:t>
            </a:r>
            <a:r>
              <a:rPr lang="en-US" dirty="0"/>
              <a:t>an interruption of a dark period by a flash on small duration of light.  </a:t>
            </a:r>
          </a:p>
          <a:p>
            <a:pPr lvl="3"/>
            <a:r>
              <a:rPr lang="en-US" dirty="0"/>
              <a:t>Night breaks treatments of only a few minutes are effective enough in preventing flowering in many SDPs</a:t>
            </a:r>
          </a:p>
          <a:p>
            <a:pPr lvl="3"/>
            <a:r>
              <a:rPr lang="en-US" dirty="0"/>
              <a:t>While longer night break treatments are required to induce flowering in LDPs</a:t>
            </a:r>
          </a:p>
          <a:p>
            <a:pPr lvl="2"/>
            <a:r>
              <a:rPr lang="en-US" dirty="0"/>
              <a:t>While the initial example of soy having a CDL of 14 hours is correct, the technical answer would be that soy flowers only when nights exceed 10 hours of darkness</a:t>
            </a:r>
          </a:p>
          <a:p>
            <a:pPr lvl="2"/>
            <a:r>
              <a:rPr lang="en-US" dirty="0"/>
              <a:t>Because of these experiments with night breaks, many greenhouses use lights at night to cause flowering in many species such as chrysanthemum and poinsettia</a:t>
            </a:r>
          </a:p>
          <a:p>
            <a:endParaRPr lang="en-US" dirty="0"/>
          </a:p>
        </p:txBody>
      </p:sp>
    </p:spTree>
    <p:extLst>
      <p:ext uri="{BB962C8B-B14F-4D97-AF65-F5344CB8AC3E}">
        <p14:creationId xmlns:p14="http://schemas.microsoft.com/office/powerpoint/2010/main" val="32956578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135</TotalTime>
  <Words>967</Words>
  <Application>Microsoft Macintosh PowerPoint</Application>
  <PresentationFormat>On-screen Show (4:3)</PresentationFormat>
  <Paragraphs>100</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Capital</vt:lpstr>
      <vt:lpstr>Photoperiod</vt:lpstr>
      <vt:lpstr>Photoperiodism</vt:lpstr>
      <vt:lpstr>Why are there photoperiods?</vt:lpstr>
      <vt:lpstr>PowerPoint Presentation</vt:lpstr>
      <vt:lpstr>PowerPoint Presentation</vt:lpstr>
      <vt:lpstr>PowerPoint Presentation</vt:lpstr>
      <vt:lpstr>What are plant responses to photoperiod?</vt:lpstr>
      <vt:lpstr>Flowering categories</vt:lpstr>
      <vt:lpstr>Difference between SDP’s and LDP’s</vt:lpstr>
      <vt:lpstr>How do plants know what the length of the day is?  </vt:lpstr>
      <vt:lpstr>Soybeans and photoperiod</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Colin Day</dc:creator>
  <cp:lastModifiedBy>Jane Hunt</cp:lastModifiedBy>
  <cp:revision>15</cp:revision>
  <dcterms:created xsi:type="dcterms:W3CDTF">2015-07-28T14:55:52Z</dcterms:created>
  <dcterms:modified xsi:type="dcterms:W3CDTF">2015-10-26T16:48:40Z</dcterms:modified>
</cp:coreProperties>
</file>