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2" r:id="rId10"/>
    <p:sldId id="263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July 19,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July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brief introduction to solutions and pH calculations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Molarity and power of the hydronium ion</a:t>
            </a:r>
            <a:endParaRPr lang="en-US" dirty="0"/>
          </a:p>
        </p:txBody>
      </p:sp>
      <p:pic>
        <p:nvPicPr>
          <p:cNvPr id="7" name="Picture 6" descr="gng-ho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9" y="136848"/>
            <a:ext cx="5400677" cy="1599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3857" y="6325382"/>
            <a:ext cx="190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g</a:t>
            </a:r>
            <a:r>
              <a:rPr lang="en-US" dirty="0" err="1" smtClean="0">
                <a:solidFill>
                  <a:srgbClr val="008000"/>
                </a:solidFill>
              </a:rPr>
              <a:t>rownextgen.org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Calculations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sample calculation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pH of a .55M </a:t>
            </a:r>
            <a:r>
              <a:rPr lang="en-US" dirty="0" err="1" smtClean="0"/>
              <a:t>HCl</a:t>
            </a:r>
            <a:r>
              <a:rPr lang="en-US" dirty="0" smtClean="0"/>
              <a:t> solution?</a:t>
            </a:r>
          </a:p>
          <a:p>
            <a:r>
              <a:rPr lang="en-US" dirty="0" smtClean="0"/>
              <a:t>STEP ONE:   determine  the concentration of hydrogen ions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HCl</a:t>
            </a:r>
            <a:r>
              <a:rPr lang="en-US" dirty="0"/>
              <a:t> is a strong acid, therefore [H+] = </a:t>
            </a:r>
            <a:r>
              <a:rPr lang="en-US" dirty="0" smtClean="0"/>
              <a:t>.55M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STEP TWO:  complete calculation based on formula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 = - log[.55] = .26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/>
              <a:t>Does this pH support that </a:t>
            </a:r>
            <a:r>
              <a:rPr lang="en-US" dirty="0" smtClean="0"/>
              <a:t>it </a:t>
            </a:r>
            <a:r>
              <a:rPr lang="en-US" dirty="0"/>
              <a:t>is a strong </a:t>
            </a:r>
            <a:r>
              <a:rPr lang="en-US" dirty="0" smtClean="0"/>
              <a:t>acid according </a:t>
            </a:r>
            <a:r>
              <a:rPr lang="en-US" dirty="0"/>
              <a:t>to the scale?</a:t>
            </a:r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03017" b="-303017"/>
          <a:stretch>
            <a:fillRect/>
          </a:stretch>
        </p:blipFill>
        <p:spPr>
          <a:xfrm>
            <a:off x="3409950" y="-1702256"/>
            <a:ext cx="5734050" cy="6858000"/>
          </a:xfrm>
        </p:spPr>
      </p:pic>
    </p:spTree>
    <p:extLst>
      <p:ext uri="{BB962C8B-B14F-4D97-AF65-F5344CB8AC3E}">
        <p14:creationId xmlns:p14="http://schemas.microsoft.com/office/powerpoint/2010/main" val="193838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Calculations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your turn: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pH of a .20 M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solution?</a:t>
            </a:r>
          </a:p>
          <a:p>
            <a:endParaRPr lang="en-US" dirty="0" smtClean="0"/>
          </a:p>
          <a:p>
            <a:r>
              <a:rPr lang="en-US" dirty="0" smtClean="0"/>
              <a:t>STEP ONE:   determine concentration of hydrogen ion</a:t>
            </a:r>
          </a:p>
          <a:p>
            <a:endParaRPr lang="en-US" dirty="0"/>
          </a:p>
          <a:p>
            <a:r>
              <a:rPr lang="en-US" dirty="0" smtClean="0"/>
              <a:t>STEP TWO:  complete calculation based on formula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Does this pH support that it is a strong acid according to the scale?</a:t>
            </a:r>
          </a:p>
          <a:p>
            <a:r>
              <a:rPr lang="en-US" dirty="0"/>
              <a:t>	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03017" b="-303017"/>
          <a:stretch>
            <a:fillRect/>
          </a:stretch>
        </p:blipFill>
        <p:spPr>
          <a:xfrm>
            <a:off x="3409950" y="-1702256"/>
            <a:ext cx="5734050" cy="6858000"/>
          </a:xfrm>
        </p:spPr>
      </p:pic>
    </p:spTree>
    <p:extLst>
      <p:ext uri="{BB962C8B-B14F-4D97-AF65-F5344CB8AC3E}">
        <p14:creationId xmlns:p14="http://schemas.microsoft.com/office/powerpoint/2010/main" val="296943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Calculations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check your work…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the pH of a .20 M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solution?</a:t>
            </a:r>
          </a:p>
          <a:p>
            <a:endParaRPr lang="en-US" dirty="0" smtClean="0"/>
          </a:p>
          <a:p>
            <a:r>
              <a:rPr lang="en-US" dirty="0" smtClean="0"/>
              <a:t>STEP ONE:   determine concentration of hydrogen 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H2SO4 is </a:t>
            </a:r>
            <a:r>
              <a:rPr lang="en-US" dirty="0"/>
              <a:t>a strong acid, therefore [H+] = </a:t>
            </a:r>
            <a:r>
              <a:rPr lang="en-US" dirty="0" smtClean="0"/>
              <a:t>.20 </a:t>
            </a:r>
            <a:r>
              <a:rPr lang="en-US" dirty="0"/>
              <a:t>M</a:t>
            </a:r>
          </a:p>
          <a:p>
            <a:endParaRPr lang="en-US" dirty="0"/>
          </a:p>
          <a:p>
            <a:r>
              <a:rPr lang="en-US" dirty="0" smtClean="0"/>
              <a:t>STEP TWO:  complete calculation based on formula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 = - log[.20] = .70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Does this pH support that it is a strong acid according to the scale?</a:t>
            </a:r>
          </a:p>
          <a:p>
            <a:r>
              <a:rPr lang="en-US" dirty="0"/>
              <a:t>	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103157" b="-179735"/>
          <a:stretch/>
        </p:blipFill>
        <p:spPr>
          <a:xfrm>
            <a:off x="3409950" y="489857"/>
            <a:ext cx="5734050" cy="3719286"/>
          </a:xfrm>
        </p:spPr>
      </p:pic>
    </p:spTree>
    <p:extLst>
      <p:ext uri="{BB962C8B-B14F-4D97-AF65-F5344CB8AC3E}">
        <p14:creationId xmlns:p14="http://schemas.microsoft.com/office/powerpoint/2010/main" val="325114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Ideas for Further Investigation: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597489" y="1145095"/>
            <a:ext cx="53747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1. Investigate pH of the soil </a:t>
            </a:r>
            <a:r>
              <a:rPr lang="en-US" sz="2400" dirty="0"/>
              <a:t>prior </a:t>
            </a:r>
            <a:r>
              <a:rPr lang="en-US" sz="2400" dirty="0" smtClean="0"/>
              <a:t>to and </a:t>
            </a:r>
            <a:r>
              <a:rPr lang="en-US" sz="2400" dirty="0"/>
              <a:t>after crop harvest.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2. Investigate pH of various crop fields </a:t>
            </a:r>
            <a:r>
              <a:rPr lang="en-US" sz="2400" dirty="0" smtClean="0"/>
              <a:t>before and after </a:t>
            </a:r>
            <a:r>
              <a:rPr lang="en-US" sz="2400" dirty="0"/>
              <a:t>harvest.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</a:t>
            </a:r>
            <a:r>
              <a:rPr lang="en-US" sz="2400" dirty="0" smtClean="0"/>
              <a:t>. </a:t>
            </a:r>
            <a:r>
              <a:rPr lang="en-US" sz="2400" dirty="0"/>
              <a:t>Investigate changes in </a:t>
            </a:r>
            <a:r>
              <a:rPr lang="en-US" sz="2400" dirty="0" smtClean="0"/>
              <a:t>pH </a:t>
            </a:r>
            <a:r>
              <a:rPr lang="en-US" sz="2400" dirty="0"/>
              <a:t>of soy </a:t>
            </a:r>
            <a:r>
              <a:rPr lang="en-US" sz="2400" dirty="0" err="1"/>
              <a:t>vs</a:t>
            </a:r>
            <a:r>
              <a:rPr lang="en-US" sz="2400" dirty="0"/>
              <a:t> cow milk over </a:t>
            </a:r>
            <a:r>
              <a:rPr lang="en-US" sz="2400" dirty="0" smtClean="0"/>
              <a:t>time (</a:t>
            </a:r>
            <a:r>
              <a:rPr lang="en-US" sz="2400" dirty="0"/>
              <a:t>measure "sourness" and spoilage rates).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33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Mixture</a:t>
            </a:r>
          </a:p>
          <a:p>
            <a:r>
              <a:rPr lang="en-US" dirty="0" smtClean="0"/>
              <a:t>Two basic components</a:t>
            </a:r>
          </a:p>
          <a:p>
            <a:pPr lvl="1"/>
            <a:r>
              <a:rPr lang="en-US" dirty="0" smtClean="0"/>
              <a:t>Solute:  dissolved substance</a:t>
            </a:r>
          </a:p>
          <a:p>
            <a:pPr lvl="1"/>
            <a:r>
              <a:rPr lang="en-US" dirty="0" smtClean="0"/>
              <a:t>Solvent:  dissolving substance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e.g.  salt in water, air in cream, </a:t>
            </a:r>
          </a:p>
          <a:p>
            <a:pPr marL="342202" lvl="2" indent="0">
              <a:buNone/>
            </a:pPr>
            <a:r>
              <a:rPr lang="en-US" sz="2000" dirty="0" smtClean="0"/>
              <a:t>fats in milk, acids in water</a:t>
            </a:r>
          </a:p>
          <a:p>
            <a:pPr marL="342202" lvl="2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269" y="1706568"/>
            <a:ext cx="4529640" cy="4529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7805" y="6236208"/>
            <a:ext cx="2288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800" dirty="0"/>
              <a:t>http://sciencewithme.com/learn-about-solutions/</a:t>
            </a:r>
          </a:p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102077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concentration:  Molarity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Molarity measures the number of moles in a liter of solution</a:t>
            </a:r>
          </a:p>
          <a:p>
            <a:endParaRPr lang="en-US" dirty="0"/>
          </a:p>
          <a:p>
            <a:r>
              <a:rPr lang="en-US" dirty="0" smtClean="0"/>
              <a:t>STEP ONE:   determine number of moles of solute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ake grams of solute and divide by the molar mass</a:t>
            </a:r>
          </a:p>
          <a:p>
            <a:r>
              <a:rPr lang="en-US" dirty="0" smtClean="0"/>
              <a:t> STEP TWO:  determine the total volume of solution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Make sure to convert the volume to liters</a:t>
            </a:r>
          </a:p>
          <a:p>
            <a:pPr marL="457200" lvl="1" indent="-285750">
              <a:buFont typeface="Arial"/>
              <a:buChar char="•"/>
            </a:pPr>
            <a:r>
              <a:rPr lang="en-US" sz="1600" dirty="0"/>
              <a:t>If in milliliters, divide by 1000</a:t>
            </a:r>
            <a:endParaRPr lang="en-US" dirty="0"/>
          </a:p>
          <a:p>
            <a:pPr marL="0" lvl="1" indent="0"/>
            <a:r>
              <a:rPr lang="en-US" sz="1600" dirty="0" smtClean="0"/>
              <a:t>STEP </a:t>
            </a:r>
            <a:r>
              <a:rPr lang="en-US" sz="1600" dirty="0"/>
              <a:t>THREE: complete calculation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29655" b="-29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486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40793"/>
            <a:ext cx="2834640" cy="1295399"/>
          </a:xfrm>
        </p:spPr>
        <p:txBody>
          <a:bodyPr/>
          <a:lstStyle/>
          <a:p>
            <a:r>
              <a:rPr lang="en-US" dirty="0" smtClean="0"/>
              <a:t>Solution concentration:  Molarity(M)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274320" y="1677322"/>
            <a:ext cx="2834640" cy="47122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Sample problem: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4.5 g of </a:t>
            </a:r>
            <a:r>
              <a:rPr lang="en-US" dirty="0" err="1" smtClean="0"/>
              <a:t>HCl</a:t>
            </a:r>
            <a:r>
              <a:rPr lang="en-US" dirty="0" smtClean="0"/>
              <a:t> are in 400 mL of water</a:t>
            </a:r>
          </a:p>
          <a:p>
            <a:endParaRPr lang="en-US" dirty="0"/>
          </a:p>
          <a:p>
            <a:r>
              <a:rPr lang="en-US" dirty="0" smtClean="0"/>
              <a:t>STEP ONE:   determine number of moles of solute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Molar mass of HCL = 36.5 g/</a:t>
            </a:r>
            <a:r>
              <a:rPr lang="en-US" dirty="0" err="1" smtClean="0"/>
              <a:t>mol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4.5 g/36.5 g = .22 moles</a:t>
            </a:r>
          </a:p>
          <a:p>
            <a:endParaRPr lang="en-US" dirty="0"/>
          </a:p>
          <a:p>
            <a:r>
              <a:rPr lang="en-US" dirty="0" smtClean="0"/>
              <a:t>STEP TWO:  determine the total volume of solution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400 mL of H</a:t>
            </a:r>
            <a:r>
              <a:rPr lang="en-US" baseline="-25000" dirty="0" smtClean="0"/>
              <a:t>2</a:t>
            </a:r>
            <a:r>
              <a:rPr lang="en-US" dirty="0" smtClean="0"/>
              <a:t>O /1000 = .400 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STEP THREE: complete calculation:</a:t>
            </a:r>
          </a:p>
          <a:p>
            <a:endParaRPr lang="en-US" dirty="0" smtClean="0"/>
          </a:p>
          <a:p>
            <a:r>
              <a:rPr lang="en-US" dirty="0" smtClean="0"/>
              <a:t>.22 </a:t>
            </a:r>
            <a:r>
              <a:rPr lang="en-US" dirty="0" err="1" smtClean="0"/>
              <a:t>mol</a:t>
            </a:r>
            <a:r>
              <a:rPr lang="en-US" dirty="0" smtClean="0"/>
              <a:t>/.400L = .55 </a:t>
            </a:r>
            <a:r>
              <a:rPr lang="en-US" dirty="0" err="1" smtClean="0"/>
              <a:t>mol</a:t>
            </a:r>
            <a:r>
              <a:rPr lang="en-US" dirty="0" smtClean="0"/>
              <a:t>/L or .55 Molar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29655" b="-29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20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concentration:  Molarity(M)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turn: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5.0 g of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are in 250 mL of water</a:t>
            </a:r>
          </a:p>
          <a:p>
            <a:endParaRPr lang="en-US" dirty="0"/>
          </a:p>
          <a:p>
            <a:r>
              <a:rPr lang="en-US" dirty="0" smtClean="0"/>
              <a:t>STEP ONE:   determine number of moles of solute</a:t>
            </a:r>
          </a:p>
          <a:p>
            <a:endParaRPr lang="en-US" dirty="0"/>
          </a:p>
          <a:p>
            <a:r>
              <a:rPr lang="en-US" dirty="0" smtClean="0"/>
              <a:t>STEP TWO:  determine the total volume of solution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STEP THREE: complete calculation: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29655" b="-29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42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concentration:  Molarity(M)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Check your work: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5.0 g of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are in 250 mL of water</a:t>
            </a:r>
          </a:p>
          <a:p>
            <a:endParaRPr lang="en-US" dirty="0"/>
          </a:p>
          <a:p>
            <a:r>
              <a:rPr lang="en-US" dirty="0" smtClean="0"/>
              <a:t>STEP ONE:   determine number of moles of solute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Molar mass of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 smtClean="0"/>
              <a:t> = 98.1 g/</a:t>
            </a:r>
            <a:r>
              <a:rPr lang="en-US" dirty="0" err="1" smtClean="0"/>
              <a:t>mol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5.0 g/98.1 g = .051 moles</a:t>
            </a:r>
          </a:p>
          <a:p>
            <a:endParaRPr lang="en-US" dirty="0"/>
          </a:p>
          <a:p>
            <a:r>
              <a:rPr lang="en-US" dirty="0" smtClean="0"/>
              <a:t>STEP TWO:  determine the total volume of solution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250 mL of H</a:t>
            </a:r>
            <a:r>
              <a:rPr lang="en-US" baseline="-25000" dirty="0" smtClean="0"/>
              <a:t>2</a:t>
            </a:r>
            <a:r>
              <a:rPr lang="en-US" dirty="0" smtClean="0"/>
              <a:t>O /1000 = .250 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STEP THREE: complete calculation:</a:t>
            </a:r>
          </a:p>
          <a:p>
            <a:endParaRPr lang="en-US" dirty="0" smtClean="0"/>
          </a:p>
          <a:p>
            <a:r>
              <a:rPr lang="en-US" dirty="0" smtClean="0"/>
              <a:t>.051mol/.250L = .20 </a:t>
            </a:r>
            <a:r>
              <a:rPr lang="en-US" dirty="0" err="1" smtClean="0"/>
              <a:t>mol</a:t>
            </a:r>
            <a:r>
              <a:rPr lang="en-US" dirty="0" smtClean="0"/>
              <a:t>/L or .20 Molar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29655" b="-29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200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pH:  </a:t>
            </a:r>
            <a:r>
              <a:rPr lang="en-US" sz="2000" dirty="0"/>
              <a:t>power of the </a:t>
            </a:r>
            <a:r>
              <a:rPr lang="en-US" sz="2000" dirty="0" smtClean="0"/>
              <a:t>Hydronium ion [</a:t>
            </a:r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O</a:t>
            </a:r>
            <a:r>
              <a:rPr lang="en-US" sz="2000" baseline="30000" dirty="0"/>
              <a:t>+</a:t>
            </a:r>
            <a:r>
              <a:rPr lang="en-US" sz="2000" dirty="0"/>
              <a:t>]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Measures </a:t>
            </a:r>
            <a:r>
              <a:rPr lang="en-US" dirty="0"/>
              <a:t>the hydrogen/hydronium ion </a:t>
            </a:r>
            <a:r>
              <a:rPr lang="en-US" dirty="0" smtClean="0"/>
              <a:t>concentration in water</a:t>
            </a:r>
          </a:p>
          <a:p>
            <a:pPr marL="457200" lvl="1" indent="-285750">
              <a:buFont typeface="Arial"/>
              <a:buChar char="•"/>
            </a:pPr>
            <a:r>
              <a:rPr lang="en-US" sz="1600" dirty="0"/>
              <a:t>Strong acids dissociate very easily in </a:t>
            </a:r>
            <a:r>
              <a:rPr lang="en-US" sz="1600" dirty="0" smtClean="0"/>
              <a:t>water.</a:t>
            </a:r>
            <a:endParaRPr lang="en-US" sz="1600" dirty="0"/>
          </a:p>
          <a:p>
            <a:pPr marL="457200" lvl="1" indent="-285750">
              <a:buFont typeface="Arial"/>
              <a:buChar char="•"/>
            </a:pPr>
            <a:r>
              <a:rPr lang="en-US" sz="1600" dirty="0"/>
              <a:t>Weak acids have very poor dissociation in </a:t>
            </a:r>
            <a:r>
              <a:rPr lang="en-US" sz="1600" dirty="0" smtClean="0"/>
              <a:t>water.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Scale of 1 – 14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– 6, acidic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7, neutral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8 – 14, basic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milk that has “soured,” bacteria use the sugars in milk to form lactic acid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soils, the type of bedrock, acidity of rain, and environmental factors determine the pH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28992" r="-28992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6172445" y="6557935"/>
            <a:ext cx="2846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https://commons.wikimedia.org/wiki/File:PH_Scale.svg</a:t>
            </a:r>
          </a:p>
        </p:txBody>
      </p:sp>
    </p:spTree>
    <p:extLst>
      <p:ext uri="{BB962C8B-B14F-4D97-AF65-F5344CB8AC3E}">
        <p14:creationId xmlns:p14="http://schemas.microsoft.com/office/powerpoint/2010/main" val="399049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Quantitative methods to measure pH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0" y="1536192"/>
            <a:ext cx="2834640" cy="4541665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pH probe/meter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pHydrion</a:t>
            </a:r>
            <a:r>
              <a:rPr lang="en-US" dirty="0" smtClean="0"/>
              <a:t> paper</a:t>
            </a:r>
          </a:p>
          <a:p>
            <a:endParaRPr lang="en-US" dirty="0" smtClean="0"/>
          </a:p>
          <a:p>
            <a:r>
              <a:rPr lang="en-US" dirty="0" smtClean="0"/>
              <a:t>Qualitative methods </a:t>
            </a:r>
            <a:r>
              <a:rPr lang="en-US" dirty="0"/>
              <a:t>to measure </a:t>
            </a:r>
            <a:r>
              <a:rPr lang="en-US" dirty="0" smtClean="0"/>
              <a:t>pH</a:t>
            </a:r>
          </a:p>
          <a:p>
            <a:r>
              <a:rPr lang="en-US" dirty="0"/>
              <a:t>i</a:t>
            </a:r>
            <a:r>
              <a:rPr lang="en-US" dirty="0" smtClean="0"/>
              <a:t>nclude: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L</a:t>
            </a:r>
            <a:r>
              <a:rPr lang="en-US" dirty="0" err="1" smtClean="0"/>
              <a:t>litmus</a:t>
            </a:r>
            <a:r>
              <a:rPr lang="en-US" dirty="0" smtClean="0"/>
              <a:t> paper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Cabbage juice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Phenolphthalein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Methyl red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And many others…</a:t>
            </a:r>
          </a:p>
          <a:p>
            <a:pPr marL="457200" lvl="1" indent="-285750">
              <a:buFont typeface="Arial"/>
              <a:buChar char="•"/>
            </a:pPr>
            <a:r>
              <a:rPr lang="en-US" sz="1500" dirty="0" smtClean="0"/>
              <a:t>But these do not give an actual concentration/degree of acidity</a:t>
            </a:r>
            <a:endParaRPr lang="en-US" sz="15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755" b="17755"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705" y="3965894"/>
            <a:ext cx="2553807" cy="22844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76247" y="6339232"/>
            <a:ext cx="3967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https://www.microessentiallab.com/Category/132_1/pH.20_Paper.aspx</a:t>
            </a:r>
          </a:p>
        </p:txBody>
      </p:sp>
    </p:spTree>
    <p:extLst>
      <p:ext uri="{BB962C8B-B14F-4D97-AF65-F5344CB8AC3E}">
        <p14:creationId xmlns:p14="http://schemas.microsoft.com/office/powerpoint/2010/main" val="276802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Calculations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pH:  power of the hydrogen ion [H</a:t>
            </a:r>
            <a:r>
              <a:rPr lang="en-US" baseline="30000" dirty="0" smtClean="0"/>
              <a:t>+</a:t>
            </a:r>
            <a:r>
              <a:rPr lang="en-US" dirty="0" smtClean="0"/>
              <a:t>]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Measures the hydrogen/hydronium ion concentration in water</a:t>
            </a:r>
          </a:p>
          <a:p>
            <a:r>
              <a:rPr lang="en-US" dirty="0" smtClean="0"/>
              <a:t>STEP ONE:   determine the concentration of hydrogen 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= molarity of a strong acid</a:t>
            </a:r>
          </a:p>
          <a:p>
            <a:endParaRPr lang="en-US" dirty="0"/>
          </a:p>
          <a:p>
            <a:r>
              <a:rPr lang="en-US" dirty="0" smtClean="0"/>
              <a:t>STEP TWO:  complete calculation based on formula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03017" b="-303017"/>
          <a:stretch>
            <a:fillRect/>
          </a:stretch>
        </p:blipFill>
        <p:spPr>
          <a:xfrm>
            <a:off x="3409950" y="-1702256"/>
            <a:ext cx="5734050" cy="6858000"/>
          </a:xfrm>
        </p:spPr>
      </p:pic>
    </p:spTree>
    <p:extLst>
      <p:ext uri="{BB962C8B-B14F-4D97-AF65-F5344CB8AC3E}">
        <p14:creationId xmlns:p14="http://schemas.microsoft.com/office/powerpoint/2010/main" val="157188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5249</TotalTime>
  <Words>752</Words>
  <Application>Microsoft Macintosh PowerPoint</Application>
  <PresentationFormat>On-screen Show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Soho</vt:lpstr>
      <vt:lpstr>Calculating Molarity and power of the hydronium ion</vt:lpstr>
      <vt:lpstr>What is a solution?</vt:lpstr>
      <vt:lpstr>Solution concentration:  Molarity</vt:lpstr>
      <vt:lpstr>Solution concentration:  Molarity(M)</vt:lpstr>
      <vt:lpstr>Solution concentration:  Molarity(M)</vt:lpstr>
      <vt:lpstr>Solution concentration:  Molarity(M)</vt:lpstr>
      <vt:lpstr>pH:  power of the Hydronium ion [H3O+] </vt:lpstr>
      <vt:lpstr>Quantitative methods to measure pH</vt:lpstr>
      <vt:lpstr>pH Calculations</vt:lpstr>
      <vt:lpstr>pH Calculations  sample calculation</vt:lpstr>
      <vt:lpstr>pH Calculations  your turn:</vt:lpstr>
      <vt:lpstr>pH Calculations  check your work…</vt:lpstr>
      <vt:lpstr>Ideas for Further Investigation:</vt:lpstr>
    </vt:vector>
  </TitlesOfParts>
  <Company>Global Impact Stem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Molarity and power of the hydronium ion</dc:title>
  <dc:creator>Pamela Clark</dc:creator>
  <cp:lastModifiedBy>Jane Hunt</cp:lastModifiedBy>
  <cp:revision>27</cp:revision>
  <dcterms:created xsi:type="dcterms:W3CDTF">2015-06-05T01:37:34Z</dcterms:created>
  <dcterms:modified xsi:type="dcterms:W3CDTF">2015-07-19T23:38:34Z</dcterms:modified>
</cp:coreProperties>
</file>