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27" autoAdjust="0"/>
  </p:normalViewPr>
  <p:slideViewPr>
    <p:cSldViewPr snapToGrid="0" snapToObjects="1">
      <p:cViewPr varScale="1">
        <p:scale>
          <a:sx n="71" d="100"/>
          <a:sy n="71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A4351-86C5-D541-B390-B9A9FD369E55}" type="datetimeFigureOut">
              <a:rPr lang="en-US" smtClean="0"/>
              <a:t>7/19/15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75DC4-5A57-3841-978B-2325AD8B9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75DC4-5A57-3841-978B-2325AD8B9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75DC4-5A57-3841-978B-2325AD8B9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July 19,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39896" y="5170441"/>
            <a:ext cx="5120640" cy="911646"/>
          </a:xfrm>
        </p:spPr>
        <p:txBody>
          <a:bodyPr/>
          <a:lstStyle/>
          <a:p>
            <a:r>
              <a:rPr lang="en-US" dirty="0" smtClean="0"/>
              <a:t>A brief introduction to freezing point depression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2021264"/>
            <a:ext cx="5120640" cy="2809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Colligative properties of molality and freezing point depression</a:t>
            </a:r>
            <a:endParaRPr lang="en-US" dirty="0"/>
          </a:p>
        </p:txBody>
      </p:sp>
      <p:pic>
        <p:nvPicPr>
          <p:cNvPr id="5" name="Picture 4" descr="gng-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9" y="136848"/>
            <a:ext cx="5400677" cy="15999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09228" y="6339043"/>
            <a:ext cx="1900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grownextgen.org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molality?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quantitative method to measure solution concentration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234" y="2438400"/>
            <a:ext cx="3784600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4234" y="3063024"/>
            <a:ext cx="3831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http://www.swiftutors.com/admin/photos/molality-formula.png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200" y="3725333"/>
            <a:ext cx="37422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Moles of solute:  grams of solute/molar mass of solute</a:t>
            </a:r>
          </a:p>
          <a:p>
            <a:endParaRPr lang="en-US" dirty="0"/>
          </a:p>
          <a:p>
            <a:r>
              <a:rPr lang="en-US" dirty="0" smtClean="0"/>
              <a:t>Kilograms of solvent for </a:t>
            </a:r>
            <a:r>
              <a:rPr lang="en-US" dirty="0" smtClean="0"/>
              <a:t>water (</a:t>
            </a:r>
            <a:r>
              <a:rPr lang="en-US" dirty="0" smtClean="0"/>
              <a:t>which is what we will use):  milliliters of water = grams of water/1000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We can use this to calculate our salt water concentration.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8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calculate the moles of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 smtClean="0"/>
              <a:t>used to make ice cream.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Using 60.00 g of NaCl</a:t>
            </a:r>
          </a:p>
          <a:p>
            <a:r>
              <a:rPr lang="en-US" dirty="0" smtClean="0"/>
              <a:t>Molar Mass of NaCl = 58.5 g/mol</a:t>
            </a:r>
          </a:p>
          <a:p>
            <a:pPr lvl="1"/>
            <a:r>
              <a:rPr lang="en-US" dirty="0" smtClean="0"/>
              <a:t>1 sodium atom weights 23.0 g/mol and 1 chlorine atom weighs 35.5 g/mol as listed on the periodic table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60.00 g NaCl/58.5 g/mol  = </a:t>
            </a:r>
          </a:p>
          <a:p>
            <a:pPr marL="17075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1.03 moles of NaCl</a:t>
            </a:r>
            <a:endParaRPr lang="en-US" dirty="0"/>
          </a:p>
        </p:txBody>
      </p:sp>
      <p:pic>
        <p:nvPicPr>
          <p:cNvPr id="4" name="Picture 3" descr="IMG_17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44" y="2697141"/>
            <a:ext cx="4718756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calculate the mass of the solvent</a:t>
            </a:r>
            <a:br>
              <a:rPr lang="en-US" dirty="0" smtClean="0"/>
            </a:br>
            <a:r>
              <a:rPr lang="en-US" dirty="0" smtClean="0"/>
              <a:t>(ice/water)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smtClean="0"/>
              <a:t>960.00 g of ice</a:t>
            </a:r>
          </a:p>
          <a:p>
            <a:endParaRPr lang="en-US" dirty="0"/>
          </a:p>
          <a:p>
            <a:r>
              <a:rPr lang="en-US" dirty="0" smtClean="0"/>
              <a:t>960 g ice = .960 kg ice</a:t>
            </a:r>
          </a:p>
          <a:p>
            <a:endParaRPr lang="en-US" dirty="0"/>
          </a:p>
        </p:txBody>
      </p:sp>
      <p:pic>
        <p:nvPicPr>
          <p:cNvPr id="4" name="Picture 3" descr="IMG_17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146287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6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calculate the molality…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Molality = 1.03 mol/.960 kg  = 1.07 mol/kg or 1.07 m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1794933"/>
            <a:ext cx="3784600" cy="660400"/>
          </a:xfrm>
          <a:prstGeom prst="rect">
            <a:avLst/>
          </a:prstGeom>
        </p:spPr>
      </p:pic>
      <p:pic>
        <p:nvPicPr>
          <p:cNvPr id="9" name="Picture 8" descr="IMG_17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33" y="3149600"/>
            <a:ext cx="4402667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freezing point depression?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Times-Roman"/>
              </a:rPr>
              <a:t>Freezing point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depression (     </a:t>
            </a:r>
            <a:r>
              <a:rPr lang="en-US" dirty="0" err="1" smtClean="0">
                <a:solidFill>
                  <a:prstClr val="black"/>
                </a:solidFill>
                <a:latin typeface="Times-Roman"/>
              </a:rPr>
              <a:t>T</a:t>
            </a:r>
            <a:r>
              <a:rPr lang="en-US" i="1" baseline="-25000" dirty="0" err="1" smtClean="0">
                <a:solidFill>
                  <a:prstClr val="black"/>
                </a:solidFill>
                <a:latin typeface="Times-Roman"/>
              </a:rPr>
              <a:t>f</a:t>
            </a:r>
            <a:r>
              <a:rPr lang="en-US" baseline="-25000" dirty="0" smtClean="0">
                <a:solidFill>
                  <a:prstClr val="black"/>
                </a:solidFill>
                <a:latin typeface="Times-Roman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Times-Roman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: 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change in the freezing point of a solution</a:t>
            </a:r>
            <a:endParaRPr lang="en-US" i="1" dirty="0" smtClean="0">
              <a:solidFill>
                <a:prstClr val="black"/>
              </a:solidFill>
              <a:latin typeface="Times-Roman"/>
            </a:endParaRPr>
          </a:p>
          <a:p>
            <a:pPr marL="342900" indent="-342900"/>
            <a:r>
              <a:rPr lang="en-US" dirty="0" smtClean="0">
                <a:solidFill>
                  <a:prstClr val="black"/>
                </a:solidFill>
                <a:latin typeface="Times-Roman"/>
              </a:rPr>
              <a:t>It is how far the freezing point of a solution will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lower (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depress) due to the addition of solute particles</a:t>
            </a:r>
            <a:endParaRPr lang="en-US" dirty="0">
              <a:solidFill>
                <a:prstClr val="black"/>
              </a:solidFill>
              <a:latin typeface="Times-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083" y="2929523"/>
            <a:ext cx="5626100" cy="33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5083" y="3259723"/>
            <a:ext cx="54047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http://calculator.swiftutors.com/freezing-point-depression-calculator.html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3742267" y="1422400"/>
            <a:ext cx="254000" cy="1693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7467" y="3650885"/>
            <a:ext cx="6079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  m = molality of the </a:t>
            </a:r>
            <a:r>
              <a:rPr lang="en-US" dirty="0" smtClean="0"/>
              <a:t>solution (calculated on </a:t>
            </a:r>
            <a:r>
              <a:rPr lang="en-US" dirty="0" smtClean="0"/>
              <a:t>previous slide)</a:t>
            </a:r>
          </a:p>
          <a:p>
            <a:endParaRPr lang="en-US" dirty="0"/>
          </a:p>
          <a:p>
            <a:r>
              <a:rPr lang="en-US" dirty="0" smtClean="0"/>
              <a:t>K</a:t>
            </a:r>
            <a:r>
              <a:rPr lang="en-US" baseline="-25000" dirty="0" smtClean="0"/>
              <a:t>f</a:t>
            </a:r>
            <a:r>
              <a:rPr lang="en-US" dirty="0" smtClean="0"/>
              <a:t> = freezing point constant for the solvent</a:t>
            </a:r>
          </a:p>
          <a:p>
            <a:r>
              <a:rPr lang="en-US" dirty="0"/>
              <a:t>	</a:t>
            </a:r>
            <a:r>
              <a:rPr lang="en-US" dirty="0" smtClean="0"/>
              <a:t>for water = 1.86</a:t>
            </a:r>
            <a:r>
              <a:rPr lang="en-US" baseline="30000" dirty="0" smtClean="0"/>
              <a:t>o</a:t>
            </a:r>
            <a:r>
              <a:rPr lang="en-US" dirty="0" smtClean="0"/>
              <a:t>C/m</a:t>
            </a:r>
          </a:p>
          <a:p>
            <a:endParaRPr lang="en-US" dirty="0"/>
          </a:p>
          <a:p>
            <a:r>
              <a:rPr lang="en-US" dirty="0" smtClean="0"/>
              <a:t>i = number of particles the solvent will dissociate </a:t>
            </a:r>
          </a:p>
          <a:p>
            <a:r>
              <a:rPr lang="en-US" dirty="0"/>
              <a:t>	</a:t>
            </a:r>
            <a:r>
              <a:rPr lang="en-US" dirty="0" smtClean="0"/>
              <a:t>-for ionic compounds, it is equal to the number of ions</a:t>
            </a:r>
          </a:p>
          <a:p>
            <a:r>
              <a:rPr lang="en-US" dirty="0"/>
              <a:t>	</a:t>
            </a:r>
            <a:r>
              <a:rPr lang="en-US" dirty="0" smtClean="0"/>
              <a:t>-for covalent compounds it is equal to ONE</a:t>
            </a:r>
          </a:p>
        </p:txBody>
      </p:sp>
    </p:spTree>
    <p:extLst>
      <p:ext uri="{BB962C8B-B14F-4D97-AF65-F5344CB8AC3E}">
        <p14:creationId xmlns:p14="http://schemas.microsoft.com/office/powerpoint/2010/main" val="296353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our salt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718791"/>
            <a:ext cx="5626100" cy="33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1" y="204899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http://calculator.swiftutors.com/freezing-point-depression-calculator.html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067" y="2329100"/>
            <a:ext cx="607906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 smtClean="0"/>
              <a:t>is ionic and will dissociate into 2 </a:t>
            </a:r>
            <a:r>
              <a:rPr lang="en-US" dirty="0" smtClean="0"/>
              <a:t>ions (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and Cl</a:t>
            </a:r>
            <a:r>
              <a:rPr lang="en-US" baseline="30000" dirty="0" smtClean="0"/>
              <a:t> -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so i = 2</a:t>
            </a:r>
          </a:p>
          <a:p>
            <a:endParaRPr lang="en-US" dirty="0"/>
          </a:p>
          <a:p>
            <a:r>
              <a:rPr lang="en-US" dirty="0" smtClean="0"/>
              <a:t>K</a:t>
            </a:r>
            <a:r>
              <a:rPr lang="en-US" baseline="-25000" dirty="0" smtClean="0"/>
              <a:t>f</a:t>
            </a:r>
            <a:r>
              <a:rPr lang="en-US" dirty="0" smtClean="0"/>
              <a:t> = freezing point constant for the solvent</a:t>
            </a:r>
          </a:p>
          <a:p>
            <a:r>
              <a:rPr lang="en-US" dirty="0"/>
              <a:t>	</a:t>
            </a:r>
            <a:r>
              <a:rPr lang="en-US" dirty="0" smtClean="0"/>
              <a:t>for water = 1.86</a:t>
            </a:r>
            <a:r>
              <a:rPr lang="en-US" baseline="30000" dirty="0" smtClean="0"/>
              <a:t>o</a:t>
            </a:r>
            <a:r>
              <a:rPr lang="en-US" dirty="0" smtClean="0"/>
              <a:t>C/m</a:t>
            </a:r>
          </a:p>
          <a:p>
            <a:r>
              <a:rPr lang="en-US" dirty="0" smtClean="0"/>
              <a:t>m = 1.07 m</a:t>
            </a:r>
          </a:p>
          <a:p>
            <a:r>
              <a:rPr lang="en-US" dirty="0" smtClean="0">
                <a:solidFill>
                  <a:prstClr val="black"/>
                </a:solidFill>
                <a:latin typeface="Times-Roman"/>
              </a:rPr>
              <a:t>    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Times-Roman"/>
              </a:rPr>
              <a:t>f</a:t>
            </a:r>
            <a:r>
              <a:rPr lang="en-US" baseline="-25000" dirty="0">
                <a:solidFill>
                  <a:prstClr val="black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 = 2  x </a:t>
            </a:r>
            <a:r>
              <a:rPr lang="en-US" dirty="0"/>
              <a:t>1.86</a:t>
            </a:r>
            <a:r>
              <a:rPr lang="en-US" baseline="30000" dirty="0"/>
              <a:t>o</a:t>
            </a:r>
            <a:r>
              <a:rPr lang="en-US" dirty="0"/>
              <a:t>C/</a:t>
            </a:r>
            <a:r>
              <a:rPr lang="en-US" dirty="0" smtClean="0"/>
              <a:t>m  x 1.07 m  =  3.98 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endParaRPr lang="en-US" dirty="0"/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2202" y="4758880"/>
            <a:ext cx="6295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Which </a:t>
            </a:r>
            <a:r>
              <a:rPr lang="en-US" dirty="0">
                <a:solidFill>
                  <a:srgbClr val="008000"/>
                </a:solidFill>
              </a:rPr>
              <a:t>means that by adding 60 g of salt to the 960 g of </a:t>
            </a:r>
            <a:r>
              <a:rPr lang="en-US" dirty="0" smtClean="0">
                <a:solidFill>
                  <a:srgbClr val="008000"/>
                </a:solidFill>
              </a:rPr>
              <a:t>ice,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</a:t>
            </a:r>
            <a:r>
              <a:rPr lang="en-US" dirty="0">
                <a:solidFill>
                  <a:srgbClr val="008000"/>
                </a:solidFill>
              </a:rPr>
              <a:t>temperature of the solution now should be depressed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3.98 </a:t>
            </a:r>
            <a:r>
              <a:rPr lang="en-US" baseline="30000" dirty="0">
                <a:solidFill>
                  <a:srgbClr val="008000"/>
                </a:solidFill>
              </a:rPr>
              <a:t>o</a:t>
            </a:r>
            <a:r>
              <a:rPr lang="en-US" dirty="0">
                <a:solidFill>
                  <a:srgbClr val="008000"/>
                </a:solidFill>
              </a:rPr>
              <a:t>C  below normal freezing point (which is 0</a:t>
            </a:r>
            <a:r>
              <a:rPr lang="en-US" baseline="30000" dirty="0">
                <a:solidFill>
                  <a:srgbClr val="008000"/>
                </a:solidFill>
              </a:rPr>
              <a:t>o</a:t>
            </a: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               …</a:t>
            </a:r>
            <a:r>
              <a:rPr lang="en-US" dirty="0">
                <a:solidFill>
                  <a:srgbClr val="008000"/>
                </a:solidFill>
              </a:rPr>
              <a:t>new solution may chill down to – 3.98</a:t>
            </a:r>
            <a:r>
              <a:rPr lang="en-US" baseline="30000" dirty="0">
                <a:solidFill>
                  <a:srgbClr val="008000"/>
                </a:solidFill>
              </a:rPr>
              <a:t>o</a:t>
            </a:r>
            <a:r>
              <a:rPr lang="en-US" dirty="0">
                <a:solidFill>
                  <a:srgbClr val="008000"/>
                </a:solidFill>
              </a:rPr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that mean for us?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Ice cream…we can depress the freezing point down to freeze the milk/sugar solution in the bag and enjoy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Picture 3" descr="IMG_17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0623" y="3053024"/>
            <a:ext cx="4232431" cy="3174323"/>
          </a:xfrm>
          <a:prstGeom prst="rect">
            <a:avLst/>
          </a:prstGeom>
        </p:spPr>
      </p:pic>
      <p:pic>
        <p:nvPicPr>
          <p:cNvPr id="5" name="Picture 4" descr="FullSizeRen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24" y="2099734"/>
            <a:ext cx="2997200" cy="3996267"/>
          </a:xfrm>
          <a:prstGeom prst="rect">
            <a:avLst/>
          </a:prstGeom>
        </p:spPr>
      </p:pic>
      <p:pic>
        <p:nvPicPr>
          <p:cNvPr id="7" name="Picture 6" descr="IMG_176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8497" y="3096684"/>
            <a:ext cx="4182533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final words…and looking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Freezing point depression is also used to determine brine solutions, rock salt, quick melt (CaCl</a:t>
            </a:r>
            <a:r>
              <a:rPr lang="en-US" baseline="-25000" dirty="0" smtClean="0"/>
              <a:t>2</a:t>
            </a:r>
            <a:r>
              <a:rPr lang="en-US" dirty="0" smtClean="0"/>
              <a:t>) on roads/walk in winter to “melt” the ice</a:t>
            </a:r>
          </a:p>
          <a:p>
            <a:pPr lvl="1"/>
            <a:r>
              <a:rPr lang="en-US" dirty="0" smtClean="0"/>
              <a:t>It really doesn’t melt the ice, but rather depresses the freezing point of the </a:t>
            </a:r>
            <a:r>
              <a:rPr lang="en-US" dirty="0" smtClean="0"/>
              <a:t>water (</a:t>
            </a:r>
            <a:r>
              <a:rPr lang="en-US" dirty="0" smtClean="0"/>
              <a:t>ice)</a:t>
            </a:r>
          </a:p>
          <a:p>
            <a:pPr lvl="1"/>
            <a:r>
              <a:rPr lang="en-US" dirty="0" smtClean="0"/>
              <a:t>Reason why these solutes don’t work in very cold temperatures</a:t>
            </a:r>
          </a:p>
          <a:p>
            <a:pPr lvl="2"/>
            <a:r>
              <a:rPr lang="en-US" dirty="0" smtClean="0"/>
              <a:t>Won’t depress the freezing point that far down</a:t>
            </a:r>
          </a:p>
          <a:p>
            <a:pPr marL="342202" lvl="2" indent="0">
              <a:buNone/>
            </a:pPr>
            <a:endParaRPr lang="en-US" dirty="0" smtClean="0"/>
          </a:p>
          <a:p>
            <a:pPr marL="342202" lvl="2" indent="0">
              <a:buNone/>
            </a:pPr>
            <a:r>
              <a:rPr lang="en-US" dirty="0" smtClean="0"/>
              <a:t>Extensions:</a:t>
            </a:r>
            <a:endParaRPr lang="en-US" dirty="0"/>
          </a:p>
          <a:p>
            <a:pPr lvl="2"/>
            <a:r>
              <a:rPr lang="en-US" dirty="0" smtClean="0"/>
              <a:t>Could investigate effectiveness of various ionic compounds for melting ice</a:t>
            </a:r>
          </a:p>
          <a:p>
            <a:pPr lvl="2"/>
            <a:r>
              <a:rPr lang="en-US" dirty="0" smtClean="0"/>
              <a:t>Could investigate environmental impacts of various de-icers</a:t>
            </a:r>
          </a:p>
          <a:p>
            <a:pPr lvl="2"/>
            <a:r>
              <a:rPr lang="en-US" dirty="0" smtClean="0"/>
              <a:t>Could investigate other bioproducts to act as deicers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1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490</Words>
  <Application>Microsoft Macintosh PowerPoint</Application>
  <PresentationFormat>On-screen Show (4:3)</PresentationFormat>
  <Paragraphs>71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The Colligative properties of molality and freezing point depression</vt:lpstr>
      <vt:lpstr>What is molality?</vt:lpstr>
      <vt:lpstr>Let’s calculate the moles of NaCl used to make ice cream.</vt:lpstr>
      <vt:lpstr>Let’s calculate the mass of the solvent (ice/water)</vt:lpstr>
      <vt:lpstr>Now let’s calculate the molality…</vt:lpstr>
      <vt:lpstr>What is freezing point depression?</vt:lpstr>
      <vt:lpstr>For our salt solution?</vt:lpstr>
      <vt:lpstr>So what does that mean for us?  </vt:lpstr>
      <vt:lpstr>A few final words…and looking further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Colligative properties of molality and freezing point depression</dc:title>
  <dc:creator>Pamela Clark</dc:creator>
  <cp:lastModifiedBy>Jane Hunt</cp:lastModifiedBy>
  <cp:revision>13</cp:revision>
  <dcterms:created xsi:type="dcterms:W3CDTF">2015-06-30T15:33:41Z</dcterms:created>
  <dcterms:modified xsi:type="dcterms:W3CDTF">2015-07-19T16:23:20Z</dcterms:modified>
</cp:coreProperties>
</file>