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60141-CF8A-5F41-8ADD-AA7204320F8E}" type="datetimeFigureOut">
              <a:rPr lang="en-US" smtClean="0"/>
              <a:t>5/6/14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90F45-16B2-104D-B7AA-EC51CD0F5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This might be a good place</a:t>
            </a:r>
            <a:r>
              <a:rPr lang="en-US" baseline="0" dirty="0" smtClean="0"/>
              <a:t> to include some information about Rudolf Diesel and his original concept for the diesel engine.  Vegetable oil was his initial fuel of choice for his engine.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0F45-16B2-104D-B7AA-EC51CD0F56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5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If fractional distillation has not been discussed</a:t>
            </a:r>
            <a:r>
              <a:rPr lang="en-US" baseline="0" dirty="0" smtClean="0"/>
              <a:t> by this point in the year, I would recommend using the brief overview from How Stuff Works, it gets the job done.</a:t>
            </a:r>
          </a:p>
          <a:p>
            <a:pPr marL="0" indent="0">
              <a:buFontTx/>
              <a:buNone/>
            </a:pPr>
            <a:r>
              <a:rPr lang="en-US" dirty="0" smtClean="0"/>
              <a:t>	http://</a:t>
            </a:r>
            <a:r>
              <a:rPr lang="en-US" dirty="0" err="1" smtClean="0"/>
              <a:t>science.howstuffworks.com</a:t>
            </a:r>
            <a:r>
              <a:rPr lang="en-US" dirty="0" smtClean="0"/>
              <a:t>/environmental/energy/oil-refining2.htm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0F45-16B2-104D-B7AA-EC51CD0F56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8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0F45-16B2-104D-B7AA-EC51CD0F56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4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a link to Daryl Hannah taking a taste of biodiesel (http://eco-</a:t>
            </a:r>
            <a:r>
              <a:rPr lang="en-US" baseline="0" dirty="0" err="1" smtClean="0"/>
              <a:t>living.blogspot.com</a:t>
            </a:r>
            <a:r>
              <a:rPr lang="en-US" baseline="0" dirty="0" smtClean="0"/>
              <a:t>/2006/10/bio-diesel-with-</a:t>
            </a:r>
            <a:r>
              <a:rPr lang="en-US" baseline="0" dirty="0" err="1" smtClean="0"/>
              <a:t>daryl</a:t>
            </a:r>
            <a:r>
              <a:rPr lang="en-US" baseline="0" dirty="0" smtClean="0"/>
              <a:t>-</a:t>
            </a:r>
            <a:r>
              <a:rPr lang="en-US" baseline="0" dirty="0" err="1" smtClean="0"/>
              <a:t>hannah.html</a:t>
            </a:r>
            <a:r>
              <a:rPr lang="en-US" baseline="0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0F45-16B2-104D-B7AA-EC51CD0F56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3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=YKP_y7Nc4aw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0F45-16B2-104D-B7AA-EC51CD0F56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more steps to do after</a:t>
            </a:r>
            <a:r>
              <a:rPr lang="en-US" baseline="0" dirty="0" smtClean="0"/>
              <a:t> the initial reaction.  That’s covered in the text of the lab.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90F45-16B2-104D-B7AA-EC51CD0F56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4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3F03348-C5E4-1B4E-B0B2-1EAAED9AC6E8}" type="datetimeFigureOut">
              <a:rPr lang="en-US" smtClean="0"/>
              <a:t>5/6/14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8E8F91B-31DC-C448-85D4-53E7171AA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Biodiesel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By: Ben Hobbs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8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Oil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Extracting the oil from the feedstock is not a simple process.</a:t>
            </a:r>
          </a:p>
          <a:p>
            <a:r>
              <a:rPr lang="en-US" dirty="0" smtClean="0"/>
              <a:t>It involves a few steps we can decipher</a:t>
            </a:r>
          </a:p>
          <a:p>
            <a:pPr lvl="1"/>
            <a:r>
              <a:rPr lang="en-US" dirty="0" smtClean="0"/>
              <a:t>Cleaning, drying, and removing debris</a:t>
            </a:r>
          </a:p>
          <a:p>
            <a:pPr lvl="1"/>
            <a:r>
              <a:rPr lang="en-US" dirty="0" smtClean="0"/>
              <a:t>Addition of a solvent</a:t>
            </a:r>
          </a:p>
          <a:p>
            <a:pPr lvl="1"/>
            <a:r>
              <a:rPr lang="en-US" dirty="0" smtClean="0"/>
              <a:t>Flaking</a:t>
            </a:r>
          </a:p>
          <a:p>
            <a:pPr lvl="1"/>
            <a:r>
              <a:rPr lang="en-US" dirty="0" smtClean="0"/>
              <a:t>Decanting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5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to 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have the straight vegetable oil converting to biodiesel is pretty easy.</a:t>
            </a:r>
          </a:p>
          <a:p>
            <a:r>
              <a:rPr lang="en-US" dirty="0" err="1" smtClean="0"/>
              <a:t>Transesterification</a:t>
            </a:r>
            <a:endParaRPr lang="en-US" dirty="0" smtClean="0"/>
          </a:p>
          <a:p>
            <a:pPr lvl="1"/>
            <a:r>
              <a:rPr lang="en-US" dirty="0" smtClean="0"/>
              <a:t>Treat the oil with a combination of a strong base and an alcohol.</a:t>
            </a:r>
          </a:p>
          <a:p>
            <a:pPr lvl="1"/>
            <a:r>
              <a:rPr lang="en-US" dirty="0" smtClean="0"/>
              <a:t>Typically this is </a:t>
            </a:r>
            <a:r>
              <a:rPr lang="en-US" dirty="0" err="1" smtClean="0"/>
              <a:t>NaOH</a:t>
            </a:r>
            <a:r>
              <a:rPr lang="en-US" dirty="0" smtClean="0"/>
              <a:t> or KOH combined with methanol or ethanol.</a:t>
            </a:r>
          </a:p>
          <a:p>
            <a:pPr lvl="1"/>
            <a:r>
              <a:rPr lang="en-US" dirty="0" smtClean="0"/>
              <a:t>What happens during the reaction?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3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dirty="0" err="1" smtClean="0"/>
              <a:t>Transesterification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94" y="1950684"/>
            <a:ext cx="67405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70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as hard as it looks.</a:t>
            </a:r>
          </a:p>
          <a:p>
            <a:r>
              <a:rPr lang="en-US" dirty="0" smtClean="0"/>
              <a:t>All fats have basically the same structure</a:t>
            </a:r>
          </a:p>
          <a:p>
            <a:pPr lvl="1"/>
            <a:r>
              <a:rPr lang="en-US" dirty="0" smtClean="0"/>
              <a:t>A glycerol backbone</a:t>
            </a:r>
          </a:p>
          <a:p>
            <a:pPr lvl="1"/>
            <a:r>
              <a:rPr lang="en-US" dirty="0" smtClean="0"/>
              <a:t>3 fatty acid chains branching off the glycerol</a:t>
            </a:r>
          </a:p>
          <a:p>
            <a:r>
              <a:rPr lang="en-US" dirty="0" err="1" smtClean="0"/>
              <a:t>Transesterification</a:t>
            </a:r>
            <a:r>
              <a:rPr lang="en-US" dirty="0" smtClean="0"/>
              <a:t> basically strips the glycerol away, and adds a methanol where the glycerol had been.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5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89" y="456164"/>
            <a:ext cx="7024744" cy="1143000"/>
          </a:xfrm>
        </p:spPr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89" y="1668161"/>
            <a:ext cx="7024741" cy="3508977"/>
          </a:xfrm>
        </p:spPr>
        <p:txBody>
          <a:bodyPr/>
          <a:lstStyle/>
          <a:p>
            <a:r>
              <a:rPr lang="en-US" dirty="0" smtClean="0"/>
              <a:t>After the reaction occurs what’s left?</a:t>
            </a:r>
          </a:p>
          <a:p>
            <a:pPr lvl="1"/>
            <a:r>
              <a:rPr lang="en-US" dirty="0" smtClean="0"/>
              <a:t>Biodiesel on top</a:t>
            </a:r>
          </a:p>
          <a:p>
            <a:pPr lvl="1"/>
            <a:r>
              <a:rPr lang="en-US" dirty="0" smtClean="0"/>
              <a:t>Glycerin on the bottom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571" y="3142541"/>
            <a:ext cx="59563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9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it is miscible in petroleum-diesel biodiesel can be blended to any ratio.</a:t>
            </a:r>
          </a:p>
          <a:p>
            <a:r>
              <a:rPr lang="en-US" dirty="0" smtClean="0"/>
              <a:t>Naming Convention:</a:t>
            </a:r>
          </a:p>
          <a:p>
            <a:pPr lvl="1"/>
            <a:r>
              <a:rPr lang="en-US" dirty="0" smtClean="0"/>
              <a:t>B = biodiesel </a:t>
            </a:r>
          </a:p>
          <a:p>
            <a:pPr lvl="1"/>
            <a:r>
              <a:rPr lang="en-US" dirty="0" smtClean="0"/>
              <a:t>Number following = % biodiesel</a:t>
            </a:r>
          </a:p>
          <a:p>
            <a:pPr lvl="2"/>
            <a:r>
              <a:rPr lang="en-US" dirty="0" smtClean="0"/>
              <a:t>B2 = 2% biodiesel, 98% petroleum diesel</a:t>
            </a:r>
          </a:p>
          <a:p>
            <a:pPr lvl="2"/>
            <a:r>
              <a:rPr lang="en-US" dirty="0" smtClean="0"/>
              <a:t>B20 = 20% biodiesel, 80% petroleum diesel</a:t>
            </a:r>
          </a:p>
          <a:p>
            <a:pPr lvl="2"/>
            <a:r>
              <a:rPr lang="en-US" dirty="0" smtClean="0"/>
              <a:t>B100 = 100% biodiesel</a:t>
            </a:r>
            <a:endParaRPr lang="en-US" dirty="0"/>
          </a:p>
          <a:p>
            <a:r>
              <a:rPr lang="en-US" dirty="0" smtClean="0"/>
              <a:t>Available at over 850 retailers nationwide</a:t>
            </a:r>
          </a:p>
        </p:txBody>
      </p:sp>
    </p:spTree>
    <p:extLst>
      <p:ext uri="{BB962C8B-B14F-4D97-AF65-F5344CB8AC3E}">
        <p14:creationId xmlns:p14="http://schemas.microsoft.com/office/powerpoint/2010/main" val="137370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72860"/>
            <a:ext cx="7024744" cy="1143000"/>
          </a:xfrm>
        </p:spPr>
        <p:txBody>
          <a:bodyPr/>
          <a:lstStyle/>
          <a:p>
            <a:r>
              <a:rPr lang="en-US" dirty="0" smtClean="0"/>
              <a:t>Biodiesel Pump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835" y="2170663"/>
            <a:ext cx="5698372" cy="427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Biodiesel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Biodiesel, even at low % concentrations, reduces carbon monoxide, particulates, and unburned hydrocarbons.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emissions, for both production and use, can be reduced by almost 80%, when compared to petroleum-diesel.</a:t>
            </a:r>
          </a:p>
          <a:p>
            <a:r>
              <a:rPr lang="en-US" dirty="0" smtClean="0"/>
              <a:t>For every unit of fossil energy it takes to produce biodiesel, 5.5 units of energy are returned.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4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Biodiesel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Ozone potential is reduced by up to 50%</a:t>
            </a:r>
          </a:p>
          <a:p>
            <a:r>
              <a:rPr lang="en-US" dirty="0" smtClean="0"/>
              <a:t>Sulfur emissions are eliminated completely with B100</a:t>
            </a:r>
          </a:p>
          <a:p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emissions increase up to 10% with B100</a:t>
            </a:r>
          </a:p>
          <a:p>
            <a:r>
              <a:rPr lang="en-US" dirty="0" smtClean="0"/>
              <a:t>Other carcinogenic pollutants, such as polycyclic aromatic hydrocarbons are reduced compared to petroleum-diesel.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3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3138">
              <a:defRPr/>
            </a:pPr>
            <a:r>
              <a:rPr lang="en-US" sz="2800" dirty="0">
                <a:latin typeface="Calibri" charset="0"/>
              </a:rPr>
              <a:t>What is </a:t>
            </a:r>
            <a:r>
              <a:rPr lang="en-US" sz="2800" dirty="0" smtClean="0">
                <a:latin typeface="Calibri" charset="0"/>
              </a:rPr>
              <a:t>biodiesel or diesel for that matter?</a:t>
            </a:r>
            <a:endParaRPr lang="en-US" sz="2800" dirty="0">
              <a:latin typeface="Calibri" charset="0"/>
            </a:endParaRPr>
          </a:p>
          <a:p>
            <a:pPr marL="973138">
              <a:defRPr/>
            </a:pPr>
            <a:r>
              <a:rPr lang="en-US" sz="2800" dirty="0" smtClean="0">
                <a:latin typeface="Calibri" charset="0"/>
              </a:rPr>
              <a:t>The chemistry of how biodiesel made</a:t>
            </a:r>
            <a:r>
              <a:rPr lang="en-US" sz="2800" dirty="0">
                <a:latin typeface="Calibri" charset="0"/>
              </a:rPr>
              <a:t>?</a:t>
            </a:r>
          </a:p>
          <a:p>
            <a:pPr marL="973138">
              <a:defRPr/>
            </a:pPr>
            <a:r>
              <a:rPr lang="en-US" sz="2800" dirty="0" smtClean="0">
                <a:latin typeface="Calibri" charset="0"/>
              </a:rPr>
              <a:t>How can it be used?</a:t>
            </a:r>
            <a:endParaRPr lang="en-US" sz="2800" dirty="0">
              <a:latin typeface="Calibri" charset="0"/>
            </a:endParaRPr>
          </a:p>
          <a:p>
            <a:pPr marL="973138">
              <a:defRPr/>
            </a:pPr>
            <a:r>
              <a:rPr lang="en-US" sz="2800" dirty="0" smtClean="0">
                <a:latin typeface="Calibri" charset="0"/>
              </a:rPr>
              <a:t>Biodiesel and the environment</a:t>
            </a:r>
          </a:p>
          <a:p>
            <a:pPr marL="973138">
              <a:defRPr/>
            </a:pPr>
            <a:endParaRPr lang="en-US" sz="2800" dirty="0">
              <a:latin typeface="Calibri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206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Diesel fuel is primarily a transportation fuel. </a:t>
            </a:r>
          </a:p>
          <a:p>
            <a:pPr lvl="1"/>
            <a:r>
              <a:rPr lang="en-US" dirty="0" smtClean="0"/>
              <a:t>18-Wheelers/Rigs</a:t>
            </a:r>
          </a:p>
          <a:p>
            <a:pPr lvl="1"/>
            <a:r>
              <a:rPr lang="en-US" dirty="0" smtClean="0"/>
              <a:t>Dump trucks and construction equipment</a:t>
            </a:r>
          </a:p>
          <a:p>
            <a:pPr lvl="1"/>
            <a:r>
              <a:rPr lang="en-US" dirty="0" smtClean="0"/>
              <a:t>School Buses</a:t>
            </a:r>
          </a:p>
          <a:p>
            <a:pPr lvl="1"/>
            <a:r>
              <a:rPr lang="en-US" dirty="0" smtClean="0"/>
              <a:t>Automobiles</a:t>
            </a:r>
          </a:p>
          <a:p>
            <a:pPr lvl="1"/>
            <a:r>
              <a:rPr lang="en-US" dirty="0" smtClean="0"/>
              <a:t>High capacity lawn equipment</a:t>
            </a:r>
          </a:p>
          <a:p>
            <a:r>
              <a:rPr lang="en-US" dirty="0" smtClean="0"/>
              <a:t>It can also be used to power generators</a:t>
            </a:r>
          </a:p>
          <a:p>
            <a:r>
              <a:rPr lang="en-US" dirty="0" smtClean="0"/>
              <a:t>Same number of carbon atoms as home heating oil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19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3" y="654185"/>
            <a:ext cx="7323551" cy="1143000"/>
          </a:xfrm>
        </p:spPr>
        <p:txBody>
          <a:bodyPr/>
          <a:lstStyle/>
          <a:p>
            <a:r>
              <a:rPr lang="en-US" dirty="0" smtClean="0"/>
              <a:t>What is diesel?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683" y="1968848"/>
            <a:ext cx="3401281" cy="42682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#2 diesel is a derived from petroleum</a:t>
            </a:r>
          </a:p>
          <a:p>
            <a:r>
              <a:rPr lang="en-US" dirty="0" smtClean="0"/>
              <a:t>Crude oil is fractionally distillated to extract all the various lengths of hydrocarbon chains according to their boiling points.</a:t>
            </a:r>
          </a:p>
          <a:p>
            <a:r>
              <a:rPr lang="en-US" dirty="0" smtClean="0"/>
              <a:t>#2 diesel has a boiling range of 350-650 degrees Fahrenheit </a:t>
            </a:r>
          </a:p>
          <a:p>
            <a:r>
              <a:rPr lang="en-US" dirty="0" smtClean="0"/>
              <a:t>For comparison gasoline’s range is 80-400 degrees Fahrenheit.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514" y="1960763"/>
            <a:ext cx="4280220" cy="256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1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35" y="710207"/>
            <a:ext cx="7024744" cy="1143000"/>
          </a:xfrm>
        </p:spPr>
        <p:txBody>
          <a:bodyPr/>
          <a:lstStyle/>
          <a:p>
            <a:r>
              <a:rPr lang="en-US" dirty="0" smtClean="0"/>
              <a:t>What is biodiesel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56735" y="1898640"/>
            <a:ext cx="3133339" cy="42450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Technically, biodiesel is a mono alkyl ester made from renewable oils or fats.</a:t>
            </a:r>
          </a:p>
          <a:p>
            <a:r>
              <a:rPr lang="en-US" dirty="0" smtClean="0"/>
              <a:t>Any vegetable oil can be converted to biodiesel.</a:t>
            </a:r>
          </a:p>
          <a:p>
            <a:r>
              <a:rPr lang="en-US" dirty="0" smtClean="0"/>
              <a:t>Favorites include:</a:t>
            </a:r>
          </a:p>
          <a:p>
            <a:pPr lvl="1"/>
            <a:r>
              <a:rPr lang="en-US" dirty="0" smtClean="0"/>
              <a:t>Soybean oil</a:t>
            </a:r>
          </a:p>
          <a:p>
            <a:pPr lvl="1"/>
            <a:r>
              <a:rPr lang="en-US" dirty="0" smtClean="0"/>
              <a:t>Corn oil</a:t>
            </a:r>
          </a:p>
          <a:p>
            <a:pPr lvl="1"/>
            <a:r>
              <a:rPr lang="en-US" dirty="0" smtClean="0"/>
              <a:t>Canola oil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074" y="2547739"/>
            <a:ext cx="4507697" cy="27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1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biodiesel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biodegradable and non-toxic</a:t>
            </a:r>
          </a:p>
          <a:p>
            <a:r>
              <a:rPr lang="en-US" dirty="0" smtClean="0"/>
              <a:t>It is completely miscible in petroleum-based diesel, thus allowing for blends of the two</a:t>
            </a:r>
          </a:p>
          <a:p>
            <a:r>
              <a:rPr lang="en-US" dirty="0" smtClean="0"/>
              <a:t>Burns identically to its petroleum-based equivalent</a:t>
            </a:r>
          </a:p>
          <a:p>
            <a:r>
              <a:rPr lang="en-US" dirty="0" smtClean="0"/>
              <a:t>The byproducts of its production are minimal and usable for other purposes.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2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biodiesel made?</a:t>
            </a:r>
            <a:endParaRPr lang="en-US" dirty="0"/>
          </a:p>
        </p:txBody>
      </p:sp>
      <p:pic>
        <p:nvPicPr>
          <p:cNvPr id="4" name="Content Placeholder 3" descr="Oil extraction 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2754471"/>
            <a:ext cx="8034904" cy="2668885"/>
          </a:xfrm>
        </p:spPr>
      </p:pic>
    </p:spTree>
    <p:extLst>
      <p:ext uri="{BB962C8B-B14F-4D97-AF65-F5344CB8AC3E}">
        <p14:creationId xmlns:p14="http://schemas.microsoft.com/office/powerpoint/2010/main" val="102285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begins with the cultivation of a crop.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Through May 2013, over 2.3 billion pounds of agricultural crops have been used to produce biodiesel in the US.</a:t>
            </a:r>
          </a:p>
          <a:p>
            <a:r>
              <a:rPr lang="en-US" dirty="0" smtClean="0"/>
              <a:t>1.8 billion pounds are from soybeans alone.</a:t>
            </a:r>
          </a:p>
          <a:p>
            <a:r>
              <a:rPr lang="en-US" dirty="0" smtClean="0"/>
              <a:t>Through May 2013, manufacturers in the US have produced 449 million gallons of biodiesel.</a:t>
            </a:r>
          </a:p>
          <a:p>
            <a:r>
              <a:rPr lang="en-US" dirty="0" smtClean="0"/>
              <a:t>Ohio is the 6</a:t>
            </a:r>
            <a:r>
              <a:rPr lang="en-US" baseline="30000" dirty="0" smtClean="0"/>
              <a:t>th</a:t>
            </a:r>
            <a:r>
              <a:rPr lang="en-US" dirty="0" smtClean="0"/>
              <a:t> largest soybean producing state in the US.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0266" y="6109628"/>
            <a:ext cx="660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http://</a:t>
            </a:r>
            <a:r>
              <a:rPr lang="en-US" sz="1200" dirty="0" err="1" smtClean="0"/>
              <a:t>www.eia.gov</a:t>
            </a:r>
            <a:r>
              <a:rPr lang="en-US" sz="1200" dirty="0" smtClean="0"/>
              <a:t>/biofuels/biodiesel/production/table3.pdf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03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41" y="802979"/>
            <a:ext cx="6737024" cy="52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4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1207</TotalTime>
  <Words>774</Words>
  <Application>Microsoft Macintosh PowerPoint</Application>
  <PresentationFormat>On-screen Show (4:3)</PresentationFormat>
  <Paragraphs>99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Biodiesel</vt:lpstr>
      <vt:lpstr>Unit Objectives</vt:lpstr>
      <vt:lpstr>What is diesel</vt:lpstr>
      <vt:lpstr>What is diesel?</vt:lpstr>
      <vt:lpstr>What is biodiesel</vt:lpstr>
      <vt:lpstr>What is biodiesel</vt:lpstr>
      <vt:lpstr>How is biodiesel made?</vt:lpstr>
      <vt:lpstr>It begins with the cultivation of a crop.</vt:lpstr>
      <vt:lpstr>PowerPoint Presentation</vt:lpstr>
      <vt:lpstr>Oil Extraction</vt:lpstr>
      <vt:lpstr>Converting to Biodiesel</vt:lpstr>
      <vt:lpstr>Transesterification</vt:lpstr>
      <vt:lpstr>What was that?</vt:lpstr>
      <vt:lpstr>What’s next?</vt:lpstr>
      <vt:lpstr>How is it used?</vt:lpstr>
      <vt:lpstr>Biodiesel Pump</vt:lpstr>
      <vt:lpstr>Biodiesel and the Environment</vt:lpstr>
      <vt:lpstr>Biodiesel and the Environment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Biodiesel</dc:title>
  <dc:creator>University School</dc:creator>
  <cp:lastModifiedBy>Jane Hunt</cp:lastModifiedBy>
  <cp:revision>18</cp:revision>
  <dcterms:created xsi:type="dcterms:W3CDTF">2013-08-26T19:27:26Z</dcterms:created>
  <dcterms:modified xsi:type="dcterms:W3CDTF">2014-05-06T20:06:55Z</dcterms:modified>
</cp:coreProperties>
</file>