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20"/>
  </p:notesMasterIdLst>
  <p:sldIdLst>
    <p:sldId id="256" r:id="rId3"/>
    <p:sldId id="259" r:id="rId4"/>
    <p:sldId id="258" r:id="rId5"/>
    <p:sldId id="262" r:id="rId6"/>
    <p:sldId id="261" r:id="rId7"/>
    <p:sldId id="263" r:id="rId8"/>
    <p:sldId id="266" r:id="rId9"/>
    <p:sldId id="264" r:id="rId10"/>
    <p:sldId id="265" r:id="rId11"/>
    <p:sldId id="267" r:id="rId12"/>
    <p:sldId id="268" r:id="rId13"/>
    <p:sldId id="257" r:id="rId14"/>
    <p:sldId id="269" r:id="rId15"/>
    <p:sldId id="272" r:id="rId16"/>
    <p:sldId id="271" r:id="rId17"/>
    <p:sldId id="273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55" d="100"/>
          <a:sy n="55" d="100"/>
        </p:scale>
        <p:origin x="114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287AA-0D99-42CE-A71B-10FA9908BBF8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167DB-EFF0-400D-96A1-6799F871DE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198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82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007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55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937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473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2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10/27/2013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 latinLnBrk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10/27/2013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10/27/2013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10/27/2013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10/27/2013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lt"/>
                <a:cs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lt"/>
                <a:cs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CFA480D-CB17-4C49-BB2A-C7514E1C7CEA}" type="datetimeFigureOut">
              <a:rPr lang="en-US" smtClean="0"/>
              <a:pPr/>
              <a:t>10/27/2013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algn="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>
              <a:defRPr sz="1600" baseline="0">
                <a:solidFill>
                  <a:schemeClr val="tx2"/>
                </a:solidFill>
              </a:defRPr>
            </a:lvl1pPr>
          </a:lstStyle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sz="1600" baseline="0" dirty="0">
              <a:solidFill>
                <a:schemeClr val="tx2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bg2">
                <a:tint val="100000"/>
                <a:shade val="42000"/>
                <a:hueMod val="100000"/>
                <a:satMod val="100000"/>
              </a:schemeClr>
              <a:schemeClr val="bg2">
                <a:tint val="40000"/>
                <a:shade val="100000"/>
                <a:hueMod val="100000"/>
                <a:satMod val="10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" y="4114800"/>
            <a:ext cx="8305800" cy="1143000"/>
          </a:xfrm>
        </p:spPr>
        <p:txBody>
          <a:bodyPr/>
          <a:lstStyle/>
          <a:p>
            <a:r>
              <a:rPr lang="en-US" sz="5400" b="1" dirty="0" smtClean="0">
                <a:solidFill>
                  <a:schemeClr val="tx2">
                    <a:lumMod val="75000"/>
                  </a:schemeClr>
                </a:solidFill>
                <a:latin typeface="Ecofont Vera Sans" panose="020B0603030804020204" pitchFamily="34" charset="0"/>
              </a:rPr>
              <a:t>Soybean Aphids</a:t>
            </a:r>
            <a:endParaRPr lang="en-US" sz="5400" b="1" dirty="0">
              <a:solidFill>
                <a:schemeClr val="tx2">
                  <a:lumMod val="75000"/>
                </a:schemeClr>
              </a:solidFill>
              <a:latin typeface="Ecofont Vera Sans" panose="020B0603030804020204" pitchFamily="34" charset="0"/>
            </a:endParaRPr>
          </a:p>
        </p:txBody>
      </p:sp>
      <p:pic>
        <p:nvPicPr>
          <p:cNvPr id="5" name="Picture 4" descr="http://www.soybeans.umn.edu/images2/insects/aphid_drop_small.jpg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04800"/>
            <a:ext cx="4114800" cy="3124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Ecofont Vera Sans" panose="020B0603030804020204" pitchFamily="34" charset="0"/>
              </a:rPr>
              <a:t>Pesticides can impact the environment and are a reactant, not a preventative.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Ecofont Vera Sans" panose="020B0603030804020204" pitchFamily="34" charset="0"/>
            </a:endParaRPr>
          </a:p>
        </p:txBody>
      </p:sp>
      <p:pic>
        <p:nvPicPr>
          <p:cNvPr id="7170" name="Picture 2" descr="https://encrypted-tbn1.gstatic.com/images?q=tbn:ANd9GcRneZFtBonQDCVaw-zUcDs_ZBLcCHzwQlhHZC89iljPfyEAS-j8PQ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5000"/>
            <a:ext cx="5943600" cy="411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03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905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Ecofont Vera Sans" panose="020B0603030804020204" pitchFamily="34" charset="0"/>
              </a:rPr>
              <a:t>What if we could help nature help us out? Decrease aphid populations and increase yields with Aphid Resistant Soybeans.</a:t>
            </a:r>
            <a:endParaRPr lang="en-US" sz="3200" b="1" dirty="0">
              <a:solidFill>
                <a:schemeClr val="tx2">
                  <a:lumMod val="75000"/>
                </a:schemeClr>
              </a:solidFill>
              <a:effectLst/>
              <a:latin typeface="Ecofont Vera Sans" panose="020B0603030804020204" pitchFamily="34" charset="0"/>
            </a:endParaRPr>
          </a:p>
        </p:txBody>
      </p:sp>
      <p:pic>
        <p:nvPicPr>
          <p:cNvPr id="10242" name="Picture 2" descr="http://agronomyday.cropsci.illinois.edu/2009/tours/d1using/aphid_numbers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43200"/>
            <a:ext cx="772412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86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304800"/>
            <a:ext cx="5410200" cy="62484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/>
                <a:latin typeface="Ecofont Vera Sans" panose="020B0603030804020204" pitchFamily="34" charset="0"/>
              </a:rPr>
              <a:t>Host Plant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Ecofont Vera Sans" panose="020B0603030804020204" pitchFamily="34" charset="0"/>
              </a:rPr>
              <a:t>resistance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/>
                <a:latin typeface="Ecofont Vera Sans" panose="020B0603030804020204" pitchFamily="34" charset="0"/>
              </a:rPr>
              <a:t>(Rag genes)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Ecofont Vera Sans" panose="020B0603030804020204" pitchFamily="34" charset="0"/>
              </a:rPr>
              <a:t>is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/>
                <a:latin typeface="Ecofont Vera Sans" panose="020B0603030804020204" pitchFamily="34" charset="0"/>
              </a:rPr>
              <a:t>being intensively researched.</a:t>
            </a:r>
            <a:br>
              <a:rPr lang="en-US" sz="2800" b="1" dirty="0">
                <a:solidFill>
                  <a:schemeClr val="tx2">
                    <a:lumMod val="75000"/>
                  </a:schemeClr>
                </a:solidFill>
                <a:effectLst/>
                <a:latin typeface="Ecofont Vera Sans" panose="020B0603030804020204" pitchFamily="34" charset="0"/>
              </a:rPr>
            </a:b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/>
                <a:latin typeface="Ecofont Vera Sans" panose="020B0603030804020204" pitchFamily="34" charset="0"/>
              </a:rPr>
              <a:t/>
            </a:r>
            <a:br>
              <a:rPr lang="en-US" sz="2800" b="1" dirty="0">
                <a:solidFill>
                  <a:schemeClr val="tx2">
                    <a:lumMod val="75000"/>
                  </a:schemeClr>
                </a:solidFill>
                <a:effectLst/>
                <a:latin typeface="Ecofont Vera Sans" panose="020B0603030804020204" pitchFamily="34" charset="0"/>
              </a:rPr>
            </a:br>
            <a:r>
              <a:rPr lang="en-US" sz="2800" b="1" u="sng" dirty="0">
                <a:solidFill>
                  <a:schemeClr val="tx2">
                    <a:lumMod val="75000"/>
                  </a:schemeClr>
                </a:solidFill>
                <a:effectLst/>
                <a:latin typeface="Ecofont Vera Sans" panose="020B0603030804020204" pitchFamily="34" charset="0"/>
              </a:rPr>
              <a:t>A</a:t>
            </a:r>
            <a:r>
              <a:rPr lang="en-US" sz="2800" b="1" u="sng" dirty="0">
                <a:solidFill>
                  <a:schemeClr val="tx2">
                    <a:lumMod val="75000"/>
                  </a:schemeClr>
                </a:solidFill>
                <a:latin typeface="Ecofont Vera Sans" panose="020B0603030804020204" pitchFamily="34" charset="0"/>
              </a:rPr>
              <a:t>ntibiosis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Ecofont Vera Sans" panose="020B0603030804020204" pitchFamily="34" charset="0"/>
              </a:rPr>
              <a:t> -  suppresses aphid growth and reproduction</a:t>
            </a:r>
            <a:br>
              <a:rPr lang="en-US" sz="2800" b="1" dirty="0">
                <a:solidFill>
                  <a:schemeClr val="tx2">
                    <a:lumMod val="75000"/>
                  </a:schemeClr>
                </a:solidFill>
                <a:latin typeface="Ecofont Vera Sans" panose="020B0603030804020204" pitchFamily="34" charset="0"/>
              </a:rPr>
            </a:b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Ecofont Vera Sans" panose="020B0603030804020204" pitchFamily="34" charset="0"/>
              </a:rPr>
              <a:t/>
            </a:r>
            <a:br>
              <a:rPr lang="en-US" sz="2800" b="1" dirty="0">
                <a:solidFill>
                  <a:schemeClr val="tx2">
                    <a:lumMod val="75000"/>
                  </a:schemeClr>
                </a:solidFill>
                <a:latin typeface="Ecofont Vera Sans" panose="020B0603030804020204" pitchFamily="34" charset="0"/>
              </a:rPr>
            </a:br>
            <a:r>
              <a:rPr lang="en-US" sz="2800" b="1" u="sng" dirty="0" err="1">
                <a:solidFill>
                  <a:schemeClr val="tx2">
                    <a:lumMod val="75000"/>
                  </a:schemeClr>
                </a:solidFill>
                <a:latin typeface="Ecofont Vera Sans" panose="020B0603030804020204" pitchFamily="34" charset="0"/>
              </a:rPr>
              <a:t>Antixenosis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Ecofont Vera Sans" panose="020B0603030804020204" pitchFamily="34" charset="0"/>
              </a:rPr>
              <a:t> -  the inability of an insect to find and/or feed on a plant </a:t>
            </a:r>
            <a:br>
              <a:rPr lang="en-US" sz="2800" b="1" dirty="0">
                <a:solidFill>
                  <a:schemeClr val="tx2">
                    <a:lumMod val="75000"/>
                  </a:schemeClr>
                </a:solidFill>
                <a:latin typeface="Ecofont Vera Sans" panose="020B0603030804020204" pitchFamily="34" charset="0"/>
              </a:rPr>
            </a:b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Ecofont Vera Sans" panose="020B0603030804020204" pitchFamily="34" charset="0"/>
              </a:rPr>
              <a:t/>
            </a:r>
            <a:br>
              <a:rPr lang="en-US" sz="2800" b="1" dirty="0">
                <a:solidFill>
                  <a:schemeClr val="tx2">
                    <a:lumMod val="75000"/>
                  </a:schemeClr>
                </a:solidFill>
                <a:latin typeface="Ecofont Vera Sans" panose="020B0603030804020204" pitchFamily="34" charset="0"/>
              </a:rPr>
            </a:br>
            <a:r>
              <a:rPr lang="en-US" sz="2800" b="1" u="sng" dirty="0">
                <a:solidFill>
                  <a:schemeClr val="tx2">
                    <a:lumMod val="75000"/>
                  </a:schemeClr>
                </a:solidFill>
                <a:latin typeface="Ecofont Vera Sans" panose="020B0603030804020204" pitchFamily="34" charset="0"/>
              </a:rPr>
              <a:t>Tolerance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Ecofont Vera Sans" panose="020B0603030804020204" pitchFamily="34" charset="0"/>
              </a:rPr>
              <a:t> - ability of a plant to produce yields despite insect feeding</a:t>
            </a:r>
            <a:endParaRPr lang="en-US" sz="2800" dirty="0"/>
          </a:p>
        </p:txBody>
      </p:sp>
      <p:pic>
        <p:nvPicPr>
          <p:cNvPr id="2052" name="Picture 4" descr="http://patentimages.storage.googleapis.com/WO2012092461A2/imgf000053_0001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80" y="552160"/>
            <a:ext cx="3065520" cy="575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2098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Ecofont Vera Sans" panose="020B0603030804020204" pitchFamily="34" charset="0"/>
              </a:rPr>
              <a:t>Seed research, farmer awareness, scouting, and pest management will help control the soybean aphid and increase yields.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Ecofont Vera Sans" panose="020B0603030804020204" pitchFamily="34" charset="0"/>
            </a:endParaRPr>
          </a:p>
        </p:txBody>
      </p:sp>
      <p:pic>
        <p:nvPicPr>
          <p:cNvPr id="11266" name="Picture 2" descr="https://encrypted-tbn3.gstatic.com/images?q=tbn:ANd9GcQfqM5JZ-65znjIsHk8z2s60uB37Rew1ZSxvFgUYWc3qDfc-6_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023990"/>
            <a:ext cx="1853105" cy="198120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eagleseed.com/sitebuilder/images/soybean_breeders_meeting-663x3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025972"/>
            <a:ext cx="4296582" cy="2261701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www.extension.iastate.edu/NR/rdonlyres/1435AD57-6A59-4C64-B5F9-410AF45AF2AC/104162/rsz0624samplingsoybea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352" y="4233790"/>
            <a:ext cx="2743200" cy="2053883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data:image/jpeg;base64,/9j/4AAQSkZJRgABAQAAAQABAAD/2wCEAAkGBhISERUUExQUFRQVGBQVGBgXGBUYFxUVFRYVFRQUFRkXHCYeFxojGRQVHy8gJScpLCwsFR4xNTAqNSYrLCkBCQoKDgwOGg8PGiwlHyQpLCwsKiwsKSksLCwsLCwsLCksLCwsLCwsLCwsKSwsLCwsLCwsLCwsLCwsLCwsLCwsLP/AABEIAP8AqAMBIgACEQEDEQH/xAAcAAABBQEBAQAAAAAAAAAAAAAEAQIDBQYABwj/xAA/EAACAQIEAwYEAwUHBAMAAAABAhEAAwQSITEFQVEGEyJhcYEykaGxI0LBBxRS0eEVM2KSwvDxcoKisiRT0v/EABoBAAMBAQEBAAAAAAAAAAAAAAIDBAEABQb/xAArEQACAgICAQQBAwQDAAAAAAAAAQIRAyESMQQTIkFRgTJx8BRhweFCkbH/2gAMAwEAAhEDEQA/AGm3SG3U+Wuy1GikH7uk7uiCtIFo0CyHuqjy8qt8Pwe5cAIAUdTVhb7GEjW8oPkpP3IrHkitWGscn8GWKU1krWXexZA/vlnzWP8AUap8Zwd0kmCP8NapxZzxyW6Kju6QpRIWkZOdEAABPvTe7ooJpUbCsOICtMK1MRUZNacQxSEU8mkmuOIitMYVMajauswseDdmrmI1+FOvX0FavhPB1wrOFk6oxnmF8Z06ZQaL4FdELGgAGnSibl4Mb7jWA8HXkoT/AFEUnxsssmTfSHZsahAXgsrZM9FH/izH6hfnS068mXDyNPj28yqD/wBDSV6TaRHGN7M1FdTBiU6inLdU7EV5qaKaOiiOHWQza7LqZ2qGjOGWvwid851O2gpWefGNIfgx85Blou2qyEP5evn5UYtm5AEmn4WIEUat4VLCCe2enJ8dJADWX5sTQWOwRbVSQf8Aehq5uNNB36OUKNhvtGd/sliCfzDdY5dR1qvxAgGrviWgDAwy6j9aqcVeFzUaE77U/Dmb9siDyvHUPdEHCTC+wrRYTsAXClroE8gJ+9VvCADcOk5YnXQTWpxfGQiwmkc+tHkyU6RNCNlXjOxFhCAbpk6RpJqQ8Cw1rS1le5qxzjNCqhY6SOlUN3ibm6tw6kn4TV/ggWN5+li5p5uMoNJhJ5JqLGTShG0N4Vea4LJuC1lus4Ki2AAFUHQzO5G9Acc7O4ZnPdOiN/DIifTlVvhstr91BGb8K68f9TCCfYGoOJ4yzJLoCPITEiYFMnhcdwdAY8qlqSsxOM4LdtkysgcxrQCoSwHUgVt34bhngpcKGNgxWKGv9lXAFwOGgzqsnTzEVynkS9y/6OcI3ouuHYYLbJnURpUNvFxbyx/ekaztmcvERzCH5UmGxLracumoB1B0OnnTWtjOgzfCpLDXTKIU+fxtW+BGnJneU7SRacZUizbUcwkj1lt/eupON3T3iCNF8/4QF2jqKSi83K4zSX0d42NOLZ5vcxzKf7hj6H+lE4Zc4nIyEagEa05e0DQBlVpPLzpuO4jcDaDNEzlGoPICvOT+UPC3xwNsnnz/AFq4wGJzW/aI/lWOuX7qyjLGhY6a67Vcdn75kyT0H86bN81Y7xlUjYYJpA3ozum5feq23iwCFSCeesbb8jXYzily1GZWXSZ5fOjxR0U5JrkWHdt5D60Pew5im4bifeLmBEVWPx13J7u29wA6ssQP5+1McbO5URY9CKo8XiQrTyEg+u4+s1dXrpiHUgnUGDp5Gslim/EjkdPnQQjQrPLlEu+zmGZkzvIUudueVZ1+dJhGuXLt5yZAtsVUawJAGnWjsLhmNnDW7cz+MX6HM4AkeimtFwjhvdExEkAZo99qxt8vx/ghStfkw+Fs3S2aDmHXkatsPdZMPeDfExt2xryLKTWm4iiMdgDG40zHrFZe+SxRQPivfRf+K7x1U/wzs36S+4hxFbeICmARZt2xm03Et9xVDxJs6tqNCNiNWadOpAVak47wm3iMQ73QxytlXKzLpoPymeQqrs9kzcdjavXbYHwqxDxPUsJO3WrMkvgViVHIJMVZpx97a92m3U7+lLhOy9xdHcN7EaeUb0enZcwZEtOkmBH3qXlKPRU+L7KpuKXLrIpkKzAQNjqJq6w9oNibskR+Gp12BJn6UA+FNu5at7jODOsSJYx8qM4STmusQf7zofyr/WrvEXy/si8mul9BuOl7hbbST7lqWm4a9mLajQ5flv8AelpeaEZzbYeKTjFI8rfG21tFEJneTpEU4cafcQCQJP603+20Oh7zL5hGI850rhxCy0hioHIm2Z85g86jfjt9jFmDcLxrvLZN3Oc0rmAECNp50dw/BMr5lu5joRtAPtVdw3EWiCihBJzQCdYiTqOg1FFcOumzeYbQf1oJR9NUj0cPGcUyzsX7xB7sgEklnIB1PQbCp7S32EPdZ2bQsRoOgA0nSjcHilYkKCknWI3O59/Sn4+1lEL8bwJJJb5nYedPx5aXQUsFvZB2fwgOEveJxnzc2GgkDTkdKr+Ed8bQFu6yiFMR0POdhodq1mBNsWoEQN6pLLqLjZcpE6CTIPPKRtWwm47+zpYlJUB97iBpcfOv8QEEHmNNxVDxDxMQOWx59IEedaziWJIEgR6nN8tqytvDly3mcs9DprQyyW9GLHxqzU9l8HdS0sA5GYsXJliBplUcgYma0R4gI2gnpzpmH46llAkLkVQAJ1+R/wB60FxTi4VkdEEnU6xAOiilSaRG3ylZDxrPlVVMMzLruQJEgCg+H4kC+qnf8Qj1zD+RqbFY5Ac53IPqOpqns/HJjw2R7Hf9aLxf1N/t/wC/6F5ukjXLg1YHWDqfPX3pLWEy6SJoPBYNsqmZLAHSZqytqeZ294j7UTnZqjR2SI/Wq7HcSyNMggbACSSabxLiAiQRG2/OOUetVGGYlvF4SBtHIagj50ieT6DhEL/f2uXrZadFuPBEclUfc0RwJPw1JPxd48+RMCqmzfYPdcEjJbEENJ1zHUjnpVtw85bAmdEEzvsSfrFev4t8E/3IfI7r9gnCkLbLkGJMRuTPppXVVXcXCogH5R/Nj7z9KSocmT3OiqENKzAnD+VNbDDpRqkGuZa9KkQAdi3kdXA1Uz/T3GlXmJys9t12cc9wQdj6VWOulQZ4II5Gal8jEpq12WeNn9N0+mbOzdy6jYUtyw1xWJbK5+Hyih+H4oMp8oND3L98NmBQKds06DzjaooLR7kpWCJhMXa8KtnBJJJ5ddBRHDcE1sNncknWeh30o0WsWyki9YA5QNR9daqCl4tlN5TrrkWPuTVEuhSVFnjcY0eKD5/zqgxvGVtsEGcnOGOWJidBr1q7xqKlsEtJY/RawuOufiyfX6E0OOCctk/l5GoJIkwXHGOIuXHZtZygmYHTpWxwGNa+RmIBywATueUfOvObdkxNXGE4x3LlYlBEg+mtHlxKR5kJtG/4txXuFygBnZSCeSZhGnU1XHFLmvkflNu2P9+1C4QWr7WxbZvE4lTrlG+horF4QMjqhys19iDcOVHVCy6Hk2qwDvNZhx8Yv+fBuSdyRqm4r4FIYAQJI9NBPKgcTxQd1KsNhAmBqdzWevJeRu6eNAQCdAwMDToQaN4hhwbYByzy6heQA5a1E012Vp2guzaHdCDmUbkmPFzA0oWxdc3dI6yRoZ+IDyApmAfOCrGOgkanX60ecKuUbZhy66bab+lB/YI5FiziAIhnyCANYCj/AF/SjOM4jLaygDXwiNJnT3+H60Bw/F5rFkwD317PO0jMz8v8KrUvaS+AbQOmuY6/wif1r3sS4Y/weZkfKf5AP3od/A/Lp9/rpXVQcMxJa6CxPwk+UneaWvGad2elFltj+zwWCDodPes9jrjWTBEg16I3D7dwaH5cvaspx3s94oa4FB1nn6RRwzv7E+mm+im4biDfcooiBJJ5VZ4fA2gctx/ETAjnUfDsOtjNk1DRObqJqG5fDYi0oAANy2DsJ8a/SillnkdLocvF4rk0dw3FlHyzpJH1itC1nONGjqeVZnivDjaxF22Z1Y3LZ/wuZI9iSPlTMNxG7aMRmFc4tOinHkVK+jVLgrMa6nWTmK/QUKmFVQWnKBy3qiPEWOqghekz96hu457sIogev1NEG8kfgOx2K7xoHwqPr/zXdrsDbQ2dPEyOGOx8JT/9GiuzXC890ACRb8Z82/KPPmar+2uKDYkKNrake5Ov2FPhD22STnymolPbtACPP+tDX8K5ZjBMknqY5UUlE2mrpSZ39NB9aA+D3Llu5mtuyMgLSADtyIIq6wfGnChcRdzLcB1YaCViPLlUBtKwMjcQTzimX+HLdKB2OQbxvERpNCskWqkLn4k4u47Lt1iGVZAkhXmcsFgFbeAB1I2q6wzWcQCubJcGhRo3nl/FWIx3Gb6933igoi5QEAAUA6ZI20670Zc4pbu2izagKzZhuGiNV5GdfaupPvZO1KGjTXuzOIUkjKRMxr89edVnHcPiyMxWAo1HKANwRtVhw/tI+GlboN22rFQQfGo7xraxyeSv261dcR4jYv4Z+7uAs4yKpIVizDb1gGi9JS2jubWgLAW1nCJlgLbdzBJiFVRoddnPOqvtrigLoAOgBGvnodj5VpMNgv8A5PMC3aRRp1JOkcoWsz+9TfuMRICqPTUk/arcirGyaDuZnuDvmZyNYUnyMmurT3e0Fq2AWAA6xSV53Cy1PWxmI40fy+H03NVj4gkyd+p1P1obvJpveRUqxntRUY9E7PNBW7kX7Z6PbP8A5Kf0oiaBxyTp1BFNgqYGTaN9214R3irdWM4BKDmRoWUddqyK4gMFuLB0mOvWq7iVt78YkXWN22AIkSgXTwjkJny1q34Cq31fLoCZK80Zp1XyNU5Mek0eZgye5wYRxC3ZFvMpgNBgc6Ew2HyrMSx2Eb+Vdc4LcUw+iLJk/rUN/GMwyIuXNpm/NHONPD96CGJyH5MsYdmu7N4mwmHust1GdJzgESpA5x515xexJu3Gc/mM+3L6V2JwgwwKqTmuDKQNAEBG/UnYU3DrVU9aRN49yuTJ1FSA61HTzSGWoI7ypg00DNSpdgUtxHKRK93WKrcRgspz2Tkfp+U+RFT4Z5E9dac5rkuL0Lmo5F7h3CuOwVBAVg1klDoB3d5bxKeZIOnnVt2UuZsUWIypaFxhIIJHiylpOpAMVl8dhwTPP9KseDcQvAuEtNeBtMshv7tdy0RJjoDVGNptHl5YOFo1XAu1L2bP4lklLudxcViWUXCcudf4RBAA5UX2LsOblx/DftPp4HWUPIsGgjSaocd2nwzcPC2FZbhRUMkErk8QJ0Ez4o9aLx+HQX8bftXGtrYNpka3Gq3c0g9QCB9elOU/hieFu0bvFdmLVzQ2GgzuUPyC0tZ3CduL2HYJi05Ke8Q6jMAQWX0NdRJQYDc0Y06GkNOxApoNeYfSCgxUOIXMKmqNxWoFjeDkC4VJjNEGYh+U+R29hV42Eaw4uokSCCo1zCdRtqRNZrEJBnlW97McYXE2u6cgXVkiYGdY39dNasxtVTPL8jE0+SBsbjVdfD4lMEfLT7/SpFwKWR3jgAKskmNOZqUvbtXgCAAWOXoTPiaegrP9s+0nfuUtn8JY1H52HP0HL+lNTUFSEVLNLZnMXe7y4zxGYzHQVKi1FZSP97VOKQ3Z6EYpLQgp5plLOlAxiOY0l1vCfQ101Fim8B9DXLs5vQ/CvoKXPrryquN46UT3m9a4gqQ6+0ke4rQ9g7ZQYq5/BaMdZOwrMsdvWtb2dsEYG8RvcuWrf1E0eJVIn8n9Abx7CIuGtKVHhtg7c9I1quYMlooxyo+XOyjRgNQHA1EHWR71Z9ucSQpWTCgACdBAkx03FZXhvHSwFtzryY7nyPnReRaaoiwJtNm2wd1L+LDMoCnDtbliCpZbejKdjMV1Z/D4ZwDlEKd1b4W9uR8xXUlTr5HUCX9qYlcryKcoqfo9nvZxFROKfdvAVBM0SQLYjChwShBBIPI9KIaoX1pqFSLTifam9etLbfKAvMCCx6n+lUiidflTjbpZo7FKKWkKDUgqKakWsYY5qbTjTTWBCGoMX8B9DRFDYw+A+hrV2DLorulFzQh5USKYxESYCa3fAsMRhsGuo7y81z1CAn7xXnwuRPofpXpfCQUuYVf/AKsOzkebZcp+hrca2J8l6RSdvsYWLSdyY9NuXpWFbatR2yvzcA+lZlzW5ncwPGVY7NT2a7Qd4Raunx/lP8Ucj511ZRZBkaEagjcEUlSyxJu0Oo02GE+lMxGN5CgzimAgV1kE713H5LOeqROgmpRSItJeuRXdhdIZducqQCorepqa5pRAXeyJzTYria4miBFFSKajFLXHEpppFNFyk7ysoKyRaD4g3hPpU7XKr8dcOU0UVsCcqQOH2FEg6VW2zqDVijSKZInxys5ATpzYhfmYr1PCXJxF6dQiWbImdJ1Ma+YrzngVrPibI6uvyGv6V6FwnEhlv3G1LXrpBkAZbYZRIjXZeYpmJbJvKev58mE7T382Ib3qlNE8QvZ7znzj5VC1o0mT9zKMcagkNQV1KfDvXUDTYdpdh1vWi1WgeHXJUeWh9qPWskPh1ZJnoW/cqW68ChCdayKCk/gJwwpL7VJZGk0PdbWuXZz6OFca5a5jRAjhSGuBria44aTTWNc1MJrTBWagsYdDRRoLEtrRxFZHoBL0dbOkUBcSKvsZwZrNq3dBzo6gk/wGNj5edFJpUTYm7dlj2KX/AOWrcrau/wDlFaeziRbwAZpzd09wiNPxWUHWZmRWZ7LYsImLugA5LOUTO7yBtH3q/wC2AS3giqvM9za2iDaQu49++tn2pmPSF5ac6MJYuqqgk6nU/rSPjgdqrUWakuMFHnSfTV2OWaVfSH5i89B0+1JSouVPWuo/2Adf8uywsXMtzT4X1H61Yh4E1SYm/wCLaNZHrzpoxpgilONlMcqjaC8RiiTUuFUk1DhMCx1POrezbCDzrG60hkIuW2LcMCKCJqe7cmh+dChkmS8qYDXE6U0NRGEk0hpuaka5XHWK1MNIXppNEC2IxoS7ak0SWpAa1C5bAGw5GtepcFwoXC20YZj3agiJ3G1YngWBF7EKrCUHiYdQCPD6GvWuH2bSmbrKhOwkSBzIHpp71J5U7aihuDEknMwtng62beItAEB8Rh0AbcCQ5HLYTvUH7RroC21kSzXXMdJCA7fwonyqwwuPF3EKoIyvjL7qxmWW0pC+Q0uLVB+0dW/elBGgSRG0Trty21r0IOoUebKPvbMxbgCahHiM1KfhrrSUPQbVtIXFNpSUrLmYDzpKxNJAzxynK0ae/wAPRhqveN10B+lVd/g0HwowPTVgf1FWCY8mQgnqTR2HDASTM1NzlE9V44ZPgpMJjMsqwII671Mb+arG/wAMzfE0joQD8jyqpucJdD4CHHSYP13rVKLAcZx12Slqau9MSxcG6N7CftNSW0MwQeXKiMLbgHZ98VdCwRbGrNsI6Anma3OP7CYIpAVkMaMrH5ncH3pcJeuIgGXIABCnlUlvjSxBIzbRrr6TUUskpPRSoJIyuN/Z3cA/Cuq/QHQ+8TWZ4xwXEYfS7bZRtmiU/wAw09t69abI8G0SjDYg7HzHOpLOIVwbd8As2niiG+kU2OScdSAlCMujw41CMxMCSegBP2r23hvYXhguMXtzGsEygHOB/WKITi1nCNCC13XLIioV6RHxfKrsa5q0eflk4OqPIuE9kcfiD+Dhb7eZQon+d4X61Z8X/Z3jcNl74W0ziRLk7bgwu9encM/aTluEXPFaOgZmyuP+3Zh8qO4txjDY22zB1drYJAIaJESJG3zpqxE3rNPo8y7LcFewrnMhdyBIOyjYDMBzJ+lWmNsX7YzZXuSDsus+oP26VaW8VZIg24/6WOn+YGpkxNgAw1xR0IDfaKjl46lK7L4eQ4RqjHdluG3Ddw4ZHQ27d0nMCoLMcojMBrAFd23vKMeUBnu7SW58+dej4G0rNKtooE/EI89QYrK/tC4Bfd89vIU3MuO8Zz7QAB1OtNmpcaJ8Uo80zzzHYBCCV8J9oPtyqrZwKMxFm67d2qNn5iD4Z61rOzfYRdGvw2Ug5dfXU9OtLg+NJsZkknL2oyfCuDYi8693adpMBspCSY3YiOdLXtmCxStb7m5AA0X/AA9I6Ckpkk2KjLieTd+oUhdAeR5eVKMW2+8VSi/RNvFGN6V6ZYspaDFlt/f1p3eDf7/7/Sq394g9KsOC5bl+0jfCzrPmBqR7gR71nAP1Ps9I4Hw1cHhlcgd/ejU7ou8D2PzNVvFcSMuwLEiCd9xRnHe0Fs3cs6gCBWb7QY9cvhOsjfl0qPKpSyV8IPFJLHyfbLe9jL8AqHMbwC32FEJ2jK5RctuB0dGUGeWog1ksL2hvRAJB56aDzNW3AuKXcbcbDAqwIDEtyjSR1p8cVsCXkJLsOucTZJe2JTmnMdcp/SnPxgXVAXUnbTUHYVQ8e4bicHey55VhK6aabjfzoXhjXg0ruJY9PXyp/oNiP6qJueDdpksl7d62e8jaJnQ6A1jsRiWZidonQ8hMge1aHhl7MT3o8can6/ENvQ1apZw9z8qyCGMEHlsecGqYx4k88vMw9m8rHxLnB21IhuUkTANW64VWbwI1kbFM7GCOckzHPWtdguGWAsG2mu+kelOHA7C7EzEDUmPnNG5OhOrMxaskgwNzufLzNEDhucSSABu0wABvqav7XZpFlnuNqZExMdByFA8W4WbhUC4FtD8o0J9Tz50tLdsLl8In4XetopZM2pPibYgdF6eZqG33l24RsJ1J1mp1wLSoUaBcsCSAOp6VeYbs9GXNInU6wDRc0gaM1j+zhLFraieZA8Ueg3q6tcLUW8oWCMohgZGfcnzgGr3C421a8O7mYUAk6damx+FuuAyhLSky2beOWnWk0tsPk9JmWx/ZuFDO6hY0iAZ3G+/tXUTes2kcwGunaXMx6dKWl2/safNq3amW5Qpw9KLRp7SEqUl8BZvCp8Fju7uI4OqkH9P1qtyGkyEV1GvI/o2HFsUjP3paMwAkHQEbfehH4yhEMwbz0ms0GbaTHqabloZY1J2zI5ZRVJF//ayx8Q+deifsy7Knw40vGYEBI3UndjOm2lePRXvP7Ib7XOHqN8hZfYMY+ldwoGU2+yXt7ggyJcI+Ex7H/isvh+EuYuW/iHwqVOWB6fFMEexr0HtRhC2GuCNQpI9QJrEcBxMIszEb7gmQcsyQN55fEd+TXOoUhvi4lKbk/oPw/BwbbT4QQpAVpZAZlTPtBqyscOS2CFEQRJJmZMCnm4V5eEaDLGpBETzUaDWeZPKmXL0kaf4VktqTtIE6AkAnnPpSbL+Ogl23M6R5zHKOtQXcay/Au0amo/7LvTL+Ayok5pnSSk+cc+VH4lbdkw58gJUZjqN/+360Sm0KnghLrv8AsVNu67GWJMb/ANaktISZjQawOg+9T2cTmQi2QFdfE2kQYhR71J+7mIgQeWx0I+kNRTyaF4/H92+ixPE4UoiEudYA22389tKTCXLgJOMuqg0hVJJ899qCDE5gNty093bEnKZY67ii0GGs6sTeYzCLAQTqdN25amp9lE8caqi8wWLUrOGt/wDc4+9SXGmO8fMeg29hVDe4vefbLbWCYXyiZNTYLjCjl4jGvWehorsllhcdhPFMH3oAIygbRufIxXVDexLESYFdXaRiUmj5ry10VGl2KmDTTDk0xuWmFakam5q410MyUxlp+akitFuiIith2K/aVc4ept5A9otm00dSd45EeVZFhUbCiToTONo+pkxIv2VfcMoPzFeUYS73F1tCSDlMKpkKQm3SAwImTFehdgsR3nD7Df4F+1YHtFb7vFXRAjOWOhiGCk7EHlrB1ldoM49j/ElTaLN+NoRI5hQZzACfieTII2knllzb0yzctES0htQxdgCASYgjT8s9REdKrcHlkeInKLc6LourT8E9Nqkwl+Ar5/DCE5hPgbQlssFpJ0AiMooOJ6aetF83FX7tltEsFhRDMYBlRMv4YKxqZ186CwPDmutmZ27vxQC0ySYIWDttvOpiaS80uFuEl+S6gnSGBbMQdSx/WKsVMgCMuUNoOSx4gPSAR6VsnRkEG2SBCoFAWIA05E6e3/qaJXKw3Mac4n+WhI+VALcJgmDmIEiQfzHTXQ6k0q3M+U759h1JyyR0kGCNjFKoZQVdVsgPPXSTE8/qNfWmNZWNgD0zS2kT7wDHWBUF5zbWWmI12nQAoRB0YeITHrR6YfKwKz3iMsa/EQSQrbrqpOo2ooxsCUuINpcYgZ7jcgCBmAgsSNwYP0qe5wt7NsvdItz8CtCmBqAOp3HtRmO4LYuZLttzhr0lkgEp3ggMHC7jqAQDNZzjXErrtFzKSNEOpBZW1aCeqxB5Gn+mkiaOT1Hr8lxwrjZYFXyuBpI8hOpG+9dWfXjCo2UmWaSPDlCqTuMu89DtFdQU0DkhFy0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74" name="Picture 10" descr="http://www.clemson.edu/biosci/faculty/sparace/lab/web/research/images/yanHeGreenhous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023990"/>
            <a:ext cx="2010259" cy="176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2" descr="data:image/jpeg;base64,/9j/4AAQSkZJRgABAQAAAQABAAD/2wCEAAkGBhQSEBUTExQVFRUWFxcYGBgYGBcYGhgXHxwcHBsYHBwXHCYfGBwjGRgXHy8gJCcpLCwsGB8xNTAqNSYrLCkBCQoKDgwOGg8PGiwkHyQsLC8vKiwsLCwsLCwsLCwsLCwpLCwsLCwsLCwsKSwsLCwsLCwsLCwsLCwsLCksLCwsLP/AABEIAMEBBgMBIgACEQEDEQH/xAAcAAACAwEBAQEAAAAAAAAAAAAEBQIDBgABBwj/xAA/EAABAgQEAwYEBAUDAwUAAAABAhEAAyExBBJBUQVhcQYTIjKBkaGxwdEUQuHwByMzUnJiwvFDgrIVFjRz0v/EABoBAAMBAQEBAAAAAAAAAAAAAAIDBAEABQb/xAAqEQACAgICAgICAQQDAQAAAAAAAQIRAyESMQRBEyIyUWEFFHGxM0KhI//aAAwDAQACEQMRAD8AdL8rguXgsYejlyOUB4KUCoPQM8N8ZjkpSwqWpHhZcrTqKs3HBNXJiSbOCVACoJiUw6x0yUCZYNC7kxdisGCCUKBpFGOLYt/wCpmMX10i6RLzLCSL1MBhZUzUgnCYopWVkOwaMyN8Xx7DjPf26CMRhgJmQUprA2Mlpk+YA5rc4sXPC5hUqlKCEk8qmTgA5yVgcfJQXLs2TTk3HocKwctVEpqQHjsJgjJJynzaEO3SOwpZbuwv67RFWKKlEg1BpB27GQrg2yXEsKlaKMmZuBWLpfC0KkAZgZjNWx6wLOxbpUoireke8JmASQVMXq71goyqWxfLQjkYGY6syWyGmWoblvBkublyvrVobGaGpFRlhQBLHVo1vegeSe2LJ4EyaxLtUf6d49WsBdKK1hivCIcqCWzXMBqwJJKkmgahGsZddhv7bIGcEgmtvhCrCeKa73MaDD8EXNQSshNCx06Qt/8ASJssGYoAIBCQdSP7g0Eovs2kloKmpYgDqfpFGLxWRJJofnDDCpStK5hP8tOXM19oQYtXeTs5T/KFmL23jqpWCots7BSFL8StatDM4NgVBLBNVfrEUAAJKaA1B5bQzweMCZcxBqJhHq1x7QcK9gNO6FIxAPiozU5xdMWE10ar68onPwcpE9IQT3Zuk1ynYQNx1SMmRLu9Afg7RzSNULJ/iUmxY7Rbh5hILU5QlwiQgly5IvzhlJxIUxBYi8AzWq6DJ2LLAbxUZ1dKRQvFJAL3eAuIzGariloJMyiXe5lFR0LNBglB6F6VhXLVXkPlBMqex+IgqC5egxctq6GkWYTENRUBqxVyr3GkROLAp5iWYamBs6nQ7wk7I7Fn1j2E6Z6v7S2kdHWjLf7NHwmeEqZVXFOUVYwATCRbaLcFiggu2Z4unYsrSQlAzWoHpCHGK3Z0Xapg+DmgzfEHDMIYYvhYCCUU6aiEmElFAsQX2MGfj15Gqw1bSEPFN04sYpJJpoEm1YRHPfleDpcpBluTUwsmJKQwry3hkJ22hUoaRWqbld9fgIp4WWUpYJBLt0iGKV4SbbjaCsEgW9fSDu2ZVIvlNev6xwWCRprB0nh71snTeBcThChdCCkv4dQYFZ4OXFG/HKrYHiWyFAUz7xyPKKUAjzEZVLFCGGY9dBHqUubn7QyLsGXQUTY7iIyFb1AoIkgeEdLneBMPiwoMDu/KD7BUdBudk3cbQqOJ/mqKbCjaHeDJ8wgAuCnUW9YUS5r2Saqq2ohUtvY3GtGjw5KstSQdBpDXA4UTVZAo2YOH/YhTh5gDMW5atF8vGKQpOVTEgg6QUZ099A7LsVw4SlKkMGLKLWLH7wLN4A8ozJYYB8zH6R0las1D1c3rF2Kn93KKlrCU1ub7gNeNco3bNU5N/UWzsCVAAh2ZstCBA0rDlAVsKh6F/WKRxJalFSSUg2Jv7aQFjJRWC6i+5JMK+VLRdDxMk1yZ2P4nSjJVqXEDp4iHAJHMu5hFjeC4gHwFKhzcRVJ4TPcZ1hJ0Sl1KPp96RSpQq7B/tZ3VDwzcynFouOMyhq15QhxWLEjzqSDsrxq9ksB7wLK7UoKmzKD6sAPhBVe0C8NOmzRJ4iK/WKsTj05bs++8DFWYfZozvGULQQaqQD6g845RTYLxtdmn/wDVEksC5iwYhSqW5mMfheNpzEkNpSHcjH5tYJxaA/wPkJcjMol/aCZYADJuDeE8rHQdInUB0+cDxFytmgwqgQ5r1+UdFGEmOgNHkDYrig7D4vOulAN4fYXFCWGIIer7wnwqXUEsBFhnE0Z9L2hHxqS2Hzp6GOP4uFBkjzOH+sUo4kQgIVVxe0C4hgwNCIAx2LFEipo0cv8A5qojFJy7LsRjAPSKWMypca9Y8lYJnKrn2/5hhhcIVMwLa8mjm0lbFvukBTJDliWKg5eJcBYrY1ykh4ccZlpGVeocNGZwk9SCss7q9ucKjkU42MceLo1+OmKlpcMRryH1hJOmAAqJ6kxceIkSwCXBMAz1966QBl1V9I6GLht9nTnyKMAnMVKL+KxgmXJ8WUFty0Tw+FciWmIcQmGSWX4STltdtYoSaVoUtsLwmEE0FKTVN+fImAuH9nFJWUJbOa1pR7RoOz8xOQCgJDk84I4jIK5qcqgkoDl/0hMckvl40WNqUDGcTmAJUkggktyDaRdgkOgAENvrBHE+En+at0lUuYks7pKValoFk+YaGr7Ps+0OlBrsnl/AfLw/Orhj9ImlTrAUC4d4gqYcpcgbRX3hSlgSTv8AvSETaiFjjLK+KLp2ICQ4qXoPoeUZTtLxLuh30051OAlNgOQGwhzMmnQZj8PePmPbCdNmYkhQLJokAFubR2C8099Hp/28fGx3Vsmvt5OKgWSA9g4ps7xueE4ozZQmEZAQ5c0HrGR7OdiSSJuIBCHGVH5lnQARruKcRlYZIVOZx5JQqE//AKVzsI3yPjbUMS3/AAP8b5FFzyvQUnDldQ6Ebt41dAfIOZrFWNwmWWoSxlJHqTuSbnrCvgnbtE9ZSoBCn8JJoRpc+aNQuoiOfPFJKSLYOOSNxZ8NxqlGYrOSVOXeKY+l9ouxyZzqQAFlq1+IjITuxuJSfICHuCI9zF5OOcezwc3i5IS6sa9nZ+eUA7lNCNRt16wD2ikrSc6Scuo09ob9nOCmQgqXdQtt+sFYzCiYltIn+VRyNropeFyxq9MwiZYKSoaXH1EeS8SUq8JMOcdwcyiVo8p8yYXYiQhIYUNFJO4OnKLIzUuiGUHHTHPC8dn1tqYe4XFv5qAG2p2jF4XHBLqYZtKXO5FnEaXgSFLZa73bZPOAkqFtWbPhspSgcrIAbm8dFmDkOlxR9v3zjonYrixr+EmILllJL0F4hhsLMM2gLGwNK8t4OlTc6SCGuIqwSlSk1U5DsSXpApr30NlxatdkOOYMIlAqBC/zagCFmGkWUU0oB03g0rMxSiSVJ56wNgsUCpdDRmF4H8jWnwtByZicwSKgFz9objiaEhkj6CMyJgzlQLvYfu0HF3dVjpCsmNT7FRyOB7ipqlzPNzfblAUzh6QFFy5uXv1i8TA6merARZiJqfEA1heB4KKN5tshwoy5ijKnJISWyrSaCLBgTIK0A5khV2+cT4RxBIl93NQFBRobFt4LCgmZ3YJWlVHZiHNAdxFenFIJJPTBMPMUFoyJNKkj59Iv7Vr76QnOGUhb2DkHT3g2atMhRlkuRWg0NjCHjOJ7zIoBgCaK15xIs+RTcK0N+OCjplsiawcbU6x4jjKkLQ3izFLvruHvaK1qcMmuv7MB8NlhU0qKgC5Ffyw1O5WhCYw4ph1SZ8yYlu6nBIs9dEtcGJqwA7nMKUzNoddd4v47hVrRKUnKpGcUCrnQ8hFc/FGbLKMpGXwzAzkUqIXm+Wl63/4Oiot72KsTNACCpWXXLoQNeTRmJHbUTsWmShPgJIzaqOh5CkNuL4GZMkzVUMxaSlKf7UswSPT4wq7H9ijKWJs1iu6QPy7k+kC54uMpSf8Ag9PB42XHxSXe2zYy8PA+NlISHUH9HJJ/KNyaQwmKCRAOEkmYvvDYf0xsP7+p02HWPKhJ/k+j15pdAfEManDyjOmeYBgBXKD+UczqdbR8h4vxJU+apaiS5LPoNBH3TF4FC05VAFOoNoxc3+GsszioKIQXZPpZ33j0fB8rFC3Lsg8zBky0o9HzWWSCI+y8Ax4mywUnMAE156j0MKMF/DWUhYUpRW35Tb9Y0ZwaJSCJaQi3lFKcoPy/JxZkox2zvD8aeG3IvUBFEyWIwPGu3U1M4pSKJLdf0hx2c7YJxCsigy9Bd/vCn4mWEeXoevLxTlw9lPbFakyFFLsWFNOZ5RhuF8XXKW4JIJGYGrj7x9bx2FC0FJsQ0Yef2fRg0LmlWZQBCXFATb1i3xc0HDi+yHy8M+anF6QyzBRpWx/SM3xjAsBluFEDoatHnZ/iKs6ipRIPz0gztKtpSd80UxjwlRFOXNWC8J4IJhbKVKvSjRsuz3BXUztkd0K1VvGP7J8XVJxKVl1Jq409fePpPC8Anv1rlkmUapJNQHJIMFO6JZSSQyGHXKQHQa1DWq732+sdB2IxQygrNLAXA2jokuSBU4gKJpYqzMxgbETisglwBfn6Remic6gC7uIkE1BIvb6Ry32A3x0TwMzJcODb96RXNUxzZauwaIzCE+I0OsMcAJRlZ3BWbbJ58zG1Zym0qF8rAkOfc84lMmlQG9AIJm5/FoDdqCsDzBLDA1YPGXSsFK2QVOCbhwPnC/DJM1RUfCkF33+8OJqZuLlshASiWCSw8w5xTgZ+aWDlA0FNBBSj79G9IvSmlR5fjzEEjCNKTMNfHWhoGf0rT0iXDZSVq8dAHFzDMSe6Sot3iA5KC1ehG1YQ/Ihjmoy9jIYpSVijiyipUuZmcCWQQNCDR94CkpdIJqrV9IaYKdKXnlscq/K9Sk0ykwAvBqlTDLKnUkX/ALucOlH/AL9mO2NOGYJKkFwGZufvGcx/DlSJ6xmzBYzIcNRmZ9xGu4ZiEZQCoPQHSsJ+0uGTOWHPks2her8vtHnp5Fnd9FCcHiB+HYpKVIUfEkEEuddYZ4/Gy2WpAbOVKIG53jLSJpWVWSAcp9NtobcP4L35AKjSqiNRoP3tFsoPKuIvFL45bFP43MWaD5E4JSpStAT7CPm3aLjUyVj5krDrOQTMqbKewub1j6XxXgs/8K2bOlQAWUpAmpT+YpSDlXTb4tE2XwpJL9Hvx86L17Mzw7tP+JIBDZjYE0ToOp32EbSRJYRjOC9kJcvGKmoVmkSwgoLu6ikGvRyG5xs5s9/CDeIfO4qShj6KPFcpxuRCeoCjxACDP/Z6cThJk4TF98jNlYuEsAQGPV6btGE7J4manErkzVqOVJIB6+4hr8CccPyX6Fw8yMsvxUbDJFM+XTrDTAYcKMR4mgBTcvflEMU0uRbyTlxPjP8AEHhPdTUrAosVOjjT2aMzgJhTMSQ7gi14+y9oeDJxKMpAcFwSHhNwbsVKw686vGQQ2YUFvi+sfQYfNh8NS7PGz+DN5uUeh/LqkFmcRjP4hSVGWjKCQFOfp9Y3CWaFXF8KJktSbuDEXj5OORSLfJhyxuJ8v4RLJmoA3eC+0eIzLAFk0fnrBq8IMIgl3mKonlufSExnqAyNq5avxj3E+T5HgtcVxC+BYJS5gABZw50A6x9b4TIyoRoN9y0ZXs5hTMQgKDIaw3BoOdI2+Hw5lolglWdSc1gWT+2hOSexMsbnqJbJw2YupPR/0joKxbpSl6khzlsP9JfWOhbjsm60Z2aMqTUgEU259IswuK8ISLbn4xXicNlcKBau9oClp7mYFEZkH4ddxCFJ0VOCkNcQnvE0ZjbR4JweALFkslCXU303j0z5MxOYM5FKFwfpHiOLIRLKFlgUHMRW2kFimpPYM8fENw0hSJSpiwCFAAJcZr1p0rCebKJmeIAAeUHX2jSqXIylRCiXVlZvLoISTp5mEKygAFk2BfekUZIx1sXdKkXL4ivKJYUUpH5RQF+Y+sVyUJSGDADRvlBGHw6VOFkgNe9ecD8TwbywvDzM6UsFAgBQAux2gWpSW2AlZ4nEJluCeYjzE8UUwSlRJUWAJ8vMxXg0JIDi+96czEJ81pqQQlyCRfeFOCfYSdPQwweJCEKSRmJBrau7xQMYpSgQ6ibq5dTcRSVZnT4nuSx9hFxSHcGjD5Ugr0b6phErDqq4GVLsRvc+ogCViQtKlc2r9of4SZLnESUnKSlQ2OZqD1NIyY4dP7wImeDxZQnVNYWuTXJjHBA8ucpBIDNmc7qfQegjbdnZqVBS0IKBZiXsL+5MU4TgsuUHYKUPzEW97QwwamKugPw/SA8byFLLwQ6eKlyPz726kpk8SniXQJmFuRv8DH13h05eP/BzEkpkISiZMehXMBbLTQEP6iPjSeHTcbj+7T4pk2YXJ5l1KPIVMe8U41NlzyiVMWlMp5cvKohkpcaG5qSeZj05R5UkcnV2fZO1c6Vh5omS1JBmKAmSRdb/APUSB+Ya7xSiYCygXBAII1Bj4zJxiypKipRKWYkks1vaPr/D+LSZuDEwhlzGDC0qcC6hlHlRMSSobEKG0Q+V4imuS0z0fD8lwfF7TNt2ExDLmy/yqAWN8wofRssZTtFwVGExkxRYFZJS39pq3KpL9IL7P8T7lQUKHXmNoyX8ae0CZmKQJZNJYe4qb9dnhXjT+fC8Le1/oZ5EP7fyPlS0/wDZu+G4pKJWZ725/eF+JxBUXMYPsFxmbMzoXmUEsAdEgBmjaiseV5OJ4p8P0en48ozj8ntlE+aEgklgKvHzPj/bla15ZRyoBvclvpG37Y4crwi0pcmluto+OzJbR6v9Nwwkub7PN/qOecWoxPsnZ/E97h0qcEtUgM/ppFHFscmQklfNhudoy3YftOJEpaFiiappd7gmAuO8YM5ZWWP9t/D++cHHxqyv9C5eTyxr9ifiHElT52ZVnAAGgewh3w/swtUvvEuMzs5re8U8D7Pd4oKJJ57GPpHB8FlCSRUJCWalH3+fSLpSS0jypz47Z5wXha5MkJTcsSSWP/btpGlmdoAtnSHFiKFxZx70gXvWS2xe9f1ihaTVacocVBGv0POIpN2KjN0XomZwwBDVs9/WPYXYriCUB7O1z119I6Gdg8L2HSDmd9N/nA+LwDpUZdAHNQG6dILygMkXuILVJzJaoBuPvCnE7HlaZkU4dQAOuwam/pBOHwqVyzLI8RTU+r/aG+I4UAkqyhhap8WkLQkpUKBuV/eF8mnsrajMNQpkCXYk5QNfjDTD9nSAHUzMwSCpj1MK8TiypUuYWORRIpqQwJ6RovxRKKnLTSnT4tC8k3px69gKEbaZmOMT+6xCUucpAJelbNDHCYlCpSkEMlYZwKg6XgTiHDTP/KAHDE3YXP6xZxDDmTICwlyFZSNAijL+cU45p6i9i5wa2kDd546kFhYQLjVA5SaAKYasecSVOdY/x0FCTq/pEE8PVMXRg9y5qR15RjZlImvHELYPSlRX0aPVA3VmSkatYblqwZ+FCQMrBSRcs/8AwYsRiEqFyRYj4a/KNpsGP8I7BJQKpah813iziOLzHOWBNS5JJYAE15VaAsNOCZZSlLZFG7kVqPtEiCU+NlEl2Zx+rRyvo56lsc4aVnDkgggga8tDrGV472jmYWQpACu8zEO10akVOrN1Ma3CyElAKRlIAcihB+vQxnsZhkqxCZkxlSxNCraAAENYgkAs7+E0ibEry2+i5UoUjC9nSmR+IxqHzmWvug3lWbkbgUjEyZRmL5qPxJj7/wAdwEuZwzusHKSVy1JKEpoSM3iatTc+8I+xvDcGO6xE2WgTFL7shrKJIzN5SxZy2sezjfO2hM9djbh38FsN+FSlald8UgmYDQE6BNiNI1+A7AyJeDGGIFEtnACSVO+amrgGHcrwsGoAzNYDaOSVKUm4bxHQfKsNlGPTJ1kk3pnyfGYRUieuSs+JHxGhgfH8Jkz6zUAlvNrEe3OPz8RmTUGiWTTXKPu8JMH2vCncB9n+8eFl8eSnyxn0uPyYyglkHHDeDS8OfApTf2nX4QecYDaM+njwLU+IPyi5fE1DypcmljT1LQqXjTk7l2H/AHOOCqI2KXS5/el4wXaHg0gzSoKJ5JZj9+tucajCYNc1R75RShAdW/IAbktoaQNhuAupczyjKCApyT6613i3Bj+LdnnZs6yujH4Th/eFQDIQl226l71jVYXgPcpSgpzqUlw7EMXs2gAeNHwngUtKlS8WnNKUHypOUhRstDMCnb5QRjJMuXO7uUrwISe7JoVBi4VoSIfObrRM6iwThfAUSUlQYJvf1Y7QymAlmFCXuxf7WgYyD4TmATqli6npsXFoumzQAgOco1IL8qfvSEXeyTJTLRMLAcxQtTesA47iYSwCqkWZy0U4ji4SQB4jVtK1a8NRwFCP5vfpXMNWYvUBknRNXDwcYNsGqWwJHBEFHeTyxUQwJcAMaV19dTSOg8YoIobjZhflWOhqlS6N5ouw6vAHDFrxNGKKlFFRz0geZiHAZzpTURyFJqav6xPHuhMv2WT0A5XJo/Runp8YpmIQqsRXNFtuX1j2UbjkPQfKMnT0goWilcsg5X5asfWLlYpTJDuAU+wIjlhIR4UU0qXc6wKd1AcvtEzi12Uxmn0PUzFFAWmgJV4meg1Y6U+MUcKxImFYmNkUkqL1BUBQdK6XgSTjlZVISrKFJKWNq/KghYmZ3asqiQCAlJr69OsPxLHF2ls7JKTQdIkhmICi7HTq2g3i5asoU35Q4q3WIFWVJJqbbP8AukUo0JSQDcattDWrWiTd7DsOpIQSUklVqMRztAgwaUqzFajLBJZVgTXS9/SLvxFWFgNd/tAiFFZ8QOVJL7KOw3bWOuh2PJJLRcl1OaBCjmapJLCvuI9lJzLuAALh3/5pA4xgMxKA+VRqSWbmT9ItxfD1JcLI0YpLFnoSL6QXQLUpbZLF4goV4VEpLUsVcj6vC7iGLK1ZUbhzYJOhLaconx7BTUZA2aVNBUhdXceZJFfEDDLh/BAnDlamCmVkb8xBsRcJreO+N2xnqxDJ7QLwmKD1ST5WYLCv7SHFzaM7iiuTMUEqIQVE5Sfm2vrpH0XDcNkTAkLUmqqAhSikjWg3t0hZx7sucMETJvdrSpRBKHLuSxb1hkOUNxG81Jfbs0XAf4kyRhkHEZwtKWcBwpqAuTciFPab+KEyakypCDLSolJWq5GtbCkL5uACUke5Asn6UaAcJghNZRfKlQJSD4ilrJej0N+UdLPJrYOGMHIWYGcrEIAKFOjMHe9XBO5B+DDSJ4fsixKgCU/3Nb0NXekOezqEiUCGd1OHcCpu9XhuJtCAynNRWqKOADTlC7o15XKVMys3hv4ecimYKLFromCqkkeorDKbw9S5gV4SAxJsMo1YXbenSDE4XKyUZgWN2L7n2LQTJQEgsCGZqv1pAXYc5KN0U4bBDMxFFAnSp+Yp8oJcJIro70ceukDrxGZJQMqlEM70HUvSIDDFmmKd6+Gz8wLwL7ERi5begriGNOIZJIzgAJXdg4odDvyiRwIQpGWrIAUXzPck0qB5QTAK5X8wqcMlmCSA1A77PWIo4gSrNsG6DU7mrQVvsq4/UarZ/D5R1iIQpRVlQ6Rs999rNAomlvMGOooXNqQ7wSAqWli331vzhWXK4x+qE4sFv7GHnTArFqC3GUAVFc3MaQ9nqGVafzFLA1regI0+8B9pcKV4xC0pFAyiD4lMBRhYAanc7NFsqRMLkZQUkD/j1+EMhLlFOgMy4yqz3AcMWEurKdAzEteu1dI6LkIZfjy5ctKNV+fKPYZYhtvdnJlqDhIpf7tyjiokHca/vlDGUlkFSiah3agH6wtmzXmeFyFaAfPlAKPHoOcPqm/ZaUAsBsH/AEi2XLyk1cH5x2CwiphADAC52F3Jjp3hdxRya3bTpDOGuQhv0RlIe7MH9RHqjLMxGarqoAKDQOdRFS5oSybk2Fa7Rb3iEqT3iStjRIoBzpUkGAnFONDsT+wRi+A5UqUl1MXbUDUhvN0hZORo4UHetLcjGnwXFULQFGjvzG2kJsFJGdYYEKGVOarKP5vlEWKM7qRRlnHtAeEky8yUqWpgaC7g1q9xcX1ECdoZcxM5ASyUUVckqGqg+jU9bQVieHmUsA2qx0IDepNbco9xfC1dyZysrJsaA1/KN9zFmPJaqgXBNgoxWcpylSSac8urbk6RPETHSCkqCKAhO2jE2o3vAXBFqmz0JKglyCCwAbYNaumrx2NUUzhKLBOZQVUirvQitrQXFNWBTj0FS8OA+Xw5lXAB2pA0/ELKyhJUpW5Lsxi7FTFJACK5mCQL0fMR8HhhwzgwyTVS1ZlpS5Joczh32o5blGVydROUml9jxEx0S05iSgFSUq/K9y1nNPcwWiTMnEAKTRLM4T4QLVu5ub/CKB4ilYP5WOjvuHoDf0EEY7Fp7tKJQZCiErWwClOagkWFAGcu9YKMau2YpoYYHsbMT4lzAgB8rEFwQRrvCp1JUoFXeJBNU1caMNOnKDUKUlqZbsG/e8J8djHZIJKjmLu1BSjaVNOsZla6igotvst4li5K5apUqWQtQSVTCpRYXIAsHD0iOC4cMmQpZNPUvQPesQRhynMb+JyLG+77QzkzQoAg0LFq+G3ygHJ9me9FnE+By5eGKUJSCVJJYVJcVDVoHMKAmzEVDGteR5dOcOlYrNUlwPC97htGq0AqxsiUpghM1WYlS13YXCWsEhhTWnOOjC1tjt1dAy5vdpKmNmqRy+pEBIUZjt4E0cVBIP8At+MX4jEJmKVMy5EFmSNGADgF7n26mnmULUlRTR9jYXHJ/rAtU9He9nkuSBlUGSCGKT+auuoP2gebMXVIIYU2tpzifEsaVutLBZJHhoA13YfCBsJJUrxULglRduT8o1RHJe2WTkHxMdKEOSD63vHKllKk5SSSLEB1b7AUcGCkLYAnzWLVrqa3pW2sUcRA7nvFUD+Uk5lJNG92O0EnejnK3SGPCMCAsrUCAaJCgzhnUR8ngXGccWMSUSdCQqlHGz2Z9vnFvB5ik4cJHnADA1uXetG+0E4bBgeIuFKzFRLupX5jzq8JWN8m5dCpZ0o0uwcyXUFUKmJp4XJaqm1qfdrQd3QvQpah1cV0t0gZc3wtqCQS+9j7fKJTFkJGpBq12MNSojlJydskqUlQBfpT0+kdEspJZqM+l3+0exuxeiCccUyzLLhN/TlsIJ4RwsTnZwQCUgfmP794ni8XLIUyQFEFKAxL9ekLpC1J16lJoNxDdRfdjXJ1sLCVpSxzJKj4k2cDSIT5hNGelB9Kx0jFzJhErMrKPKVWD35xdxBCAoJlEzAzFX+vk9WvBVcbF029AE1BOTLd2azbjoIYqxKCgSZoAKapmgeVehO40I6QEF5A6ixP7+0D4xfjRW6g3I0qIU247Q2HYW2Wik5SC9GIL60NHd4Iw5AXlApmzX5/eBsQPC7D0Pt9497kuk9R8LPHSVoVN/a0PuJpSJRdqEM+9oETOQpHdrTzQWcgFyXawc0MUhCpklWYgBNUvWo0b93ilSiDS5uTy5dIXgxvFYzJmumLpOByKLhzU1Z+rbGBuI8OzEqHmer6lufJocmTmoQx1L15e8F4rCFYSpCWypY5aZm1G/8AzC5/XbY3HLkIeF4b+YO9cJSAEgGpB8wfS3ygzGYdUsFcuaFmgEvKUkgmxu7By8VzQKEeoZxszRXhMYUB1EBTMWFq0g8WRdHTVBfcTSlRCWIFOW5IvvFRwVEqzgl0kAVYioZofTcalMrKgupQoaljqTarPQQBJAShgMoSPRhq5r6QcZc7dC5fVIsJChUkv1oW5coCn4NASVZAUtQ1o5q/U1icvDkJFTU71H2o0diVAjKKuajkC5f4QyULQr5XZZIkpZ6uBQAHS1rHWIScNLYk0FXJ1VeJJmK5jmDptFE7+mTcFLe9LRjikrOWWXQ2XxBHdpSlLhISSXHuwFfaFM7h0kMUA5wXdXiSAXLDWvURanFM9Gsza8vg0Qn4o5VEbs1NaDrHW+qGfPJ+zziHDQpBBQnxKfMCQpIoQBA4lHKECzqc3agoGgozaZSX5HYfse8eIw4NXZg5Z0166wEjlmvbE5whQhHgNSyxonnzoPeCcwSnIxSWdyG0dx0AhhiJgVMCQwyhJDWLvd3eJTJJVUlLDQux0IO1PjGVfTGvJa2K+GozBSzTUCmmpIG7fGC+L4NsMkh/5pypQwUe7/MSWpRq00EFpwYACkMMpLs1A4NRtQe0AY4rJUoqK0k2FCN33g4ujvkaROWjIhLsrKLuwDAfT06xDvFLYmj0Gp+wpppFc+ZmyoCTZRys9qfLSDESqsli7CthzpryjXbEsDQAZigalwQ40/QwV3wsKHQG3X9Inh5YExJowJFbtrbeC+M8IRNQSwC0h0qr7HcGJsuX4mk12Mhj+RXYAuoDj2/5j2Fg4kQkJIJWLpDkjY0EdDHKhLgGSyda1OlokZ7U3L9RFRVW0TKBchjf0g6pA3s9BNWUxNm/SOxJUky1gupBBozgAsXBozG0Skh+mh5RYFbaio5QadBxnxCu12ElTUqmy5mVXhPdlJAJ6ihOtaQhnYk5xmFwGauulKQzxuN8GQpzAkFIZyCK0e0AY3DiXMlBwAoO+ldviH3eMySt6HL8QubinslgGo7tHspLXdTuw6dNIilAukkhtTr9YNw8lAQCTU2tSNI2VSphJUDWwGw1+sWTiQGDEjly+EeSkjOSTSgB69PlFssVoAQS767NGJGWVBFHB0A6mH+FPhS2g03FxCdRBQBkKmN3soGjHUgO0G4LFhAKdE1dqueQifyIc40WYOON232Lcfh2mTRoCCOWbQbtf1hYvD+LU21Y7P7QymErWtVs5LMXzAUB/wBP+OkDzEhwBf5FtPl7QqMGkmMeROTR6jDryFQqkEAprmBahPK/tA2D4iJhVLDgA30a2XW5+UF4PEKlOlLEEMUlilaXeo3FfeA8NhBLfLQqVV9Rag1p89Ypx5FSQucb2hhMxDEs1NB1/X0i3DYoCalg7AkgilWoRrpFMriZQRKdwoHw5Ukkmr15tBciRkSygM5odANWfaH96Qhx4opnIyqZKSABv7UipST3YS3iDEnertyJiU6cGSGctc6Df2i2qUqUQyUh636c4GuzIpt6QKZoyhaTewofQ9bRWaEgXN+XpBfAMH30pYWkAKBLAstJ0Icb+kD4WWop8VLBT6GzfP1ja1s6UWujlpchnBAq5f50+zCLc+VB1b4/qbRFcglV2b4jnyila84dNkFxzOh6PA3QL+3Zbg5JTdIzF35G/wAItCsqctNyDprF2EnEByAS1712gVZzlOzudqaP1jL2dbLMLO8Aaj1PrFqRnLKSCDYAt6mI5cxLtekVzlslRbxAHKNyaU3jJPitBRuUi/BoyzDloRShFHq3tEsRJJbwupL/AJRX2aLuAYMKAAzAoqpVnJ2+I9IdYxKJUpSgGypJLXJ09Yky+RHHUfZXjg2/4MZ3TFykEVIZ3Fbu8V4rFTFDKCoS2cjVmcdBpDGRhSHBJ3fd6mlg0TGA705GFdaj5Q6SdXIFSV0hRLwuVLpYP+/ePIZYvs9NTRjkFsp+bA7H3jo5Zsddo54mAz5oQCSyOvyEVTZiiAEhwqjvZxyraPeJYQTWqQUlwWBr0MBHgocqClAu7jfLldrOxNdHh0Y2tk1qxupISzVIodvQRyMZlVVIUCGKT+7c4UDhakKStMxalFhUAuzAOARoK9YKwnBspU8xSitBBBqBQBxsaRzpPR3Wx1LIISp6tcBx/iNtYzOPfv0gutAUWq7glzTSt+kPMHg8sgyswAYgKCcpbe94Q4vgSBMSlKiACCzPo1QCNgeXOFRXFb/ZW8ilGhwwBoFFJNA2vrF+lWB2a+zQul4fuk1X5jm51PI15GDJJz1IDA0GvMmvOHETRbLkqQ7M6iCzPy05ARJE9SBUZhoxY873i0qISbu3oH+wgXELygEVPlA62b5xrVLRm32EYc5gGOViLvfUmLkyHLHzHUP0iiQaMKsKbg7wVmAQFC411Cv0jUtbMu2CTMV3SyghQ0dvT0i5giqrUYsS/U/u4juJSu+miYTdiqjNopt9/W0QWt3prbYfusY1s2VLoEnElRIYCwFXf3s1/ePVTXDGigff7jSCAkaC9LN+6xSZQJTloXrdmr9YnyQ9odjyejyTM7uWc4BY1VqX1L+Xp0iU/GKABLqKyBVnKRQEbx5OT4Sgi9gdeUCVE0UdRA9gKgPQGjtG48j6Y6aTVoNCi6szOwA5b/SCyQsBa1EkWBrow6kwtSghZBrR612+cGfiwFAEZnGjX+ghs6rsn2nopxU9QBIJSRUD4sesF8NXLWlSlqyukENqSPpFWJkDzrrqEi1KMeceymACaXLR0Ze/QOkLpq1KWUv/AC6MW81LHZvjBaUumtNU8tveL1ICSP7dQ1ucVTgHBDj19Yy0c99EwonwihIr/p5+sclISkp9COWpjsLKzKUBclvTT0rF+Lw4llImUzCgDu36xl3v9GpUDzxl6UAJ35wRw1SDNSpTKCRyNS4dm0iohU3wqokVCbOBqpokpIHiSNGI+sLpzVPo3koytGgmtJeahLhWUFIpV6EBrl2gHjGIUrIJicqSaJcFy1jz5RPhSSA5oEvlD6xbjcQXRkY5VAkgPWzDnE0cPGa9lbncb6KMev8AlCWoNMQyhSpCqMdiGhV35E1ABI8TnoKsesE46apSlLIUokVVWoHSO4bwUlJXMJSVWFyBpFfkZoxVS6J4QlJ3E0uHx6FB8wSdia/C8dGS43J7kBfeMgnKAoEl7/T4x0eYvGwz+ybK7yLugCd5v+6PR9Y6Oj2F0QFSbn1+cXC3tHR0B6Ol2Ep8kJ/+sv1+kdHR2T8UdDtg+A/rI6fQwyPmHrHsdGro6RoZP9FX/Z/5Qnn2l9fvHR0NfoyAz4R/V9D9YFn/AO+Ojo2X4io9lh8p6j5RVJsr/wCz6R0dAo2RBfnEV4T+t6H/AHR0dC5BQIYzzJi38/t8jHR0SR/Irj+JFdx1T84G4Z/UV1VHR0NydoEMNz/l9I8P9RPT7x0dDY/iI9ssxFlfvaID+omOjox9mLoP4f5z/kPpAXE//mHp9o6OjIfi/wDI70WzLp6K+keL8h6x0dBR6EvsY4Pyq6D5mO7OeaX/AJK/8o6OjIfkUv8AAe8T8if80/WARpHkdEf9T/NFXj9MzXbn+nK/yV8o6OjoV4//ABo6XZ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4" descr="data:image/jpeg;base64,/9j/4AAQSkZJRgABAQAAAQABAAD/2wCEAAkGBhQSEBUTExQVFRUWFxcYGBgYGBcYGhgXHxwcHBsYHBwXHCYfGBwjGRgXHy8gJCcpLCwsGB8xNTAqNSYrLCkBCQoKDgwOGg8PGiwkHyQsLC8vKiwsLCwsLCwsLCwsLCwpLCwsLCwsLCwsKSwsLCwsLCwsLCwsLCwsLCksLCwsLP/AABEIAMEBBgMBIgACEQEDEQH/xAAcAAACAwEBAQEAAAAAAAAAAAAEBQIDBgABBwj/xAA/EAABAgQEAwYEBAUDAwUAAAABAhEAAyExBBJBUQVhcQYTIjKBkaGxwdEUQuHwByMzUnJiwvFDgrIVFjRz0v/EABoBAAMBAQEBAAAAAAAAAAAAAAIDBAEABQb/xAAqEQACAgICAgICAQQDAQAAAAAAAQIRAyESMQRBEyIyUWEFFHGxM0KhI//aAAwDAQACEQMRAD8AdL8rguXgsYejlyOUB4KUCoPQM8N8ZjkpSwqWpHhZcrTqKs3HBNXJiSbOCVACoJiUw6x0yUCZYNC7kxdisGCCUKBpFGOLYt/wCpmMX10i6RLzLCSL1MBhZUzUgnCYopWVkOwaMyN8Xx7DjPf26CMRhgJmQUprA2Mlpk+YA5rc4sXPC5hUqlKCEk8qmTgA5yVgcfJQXLs2TTk3HocKwctVEpqQHjsJgjJJynzaEO3SOwpZbuwv67RFWKKlEg1BpB27GQrg2yXEsKlaKMmZuBWLpfC0KkAZgZjNWx6wLOxbpUoireke8JmASQVMXq71goyqWxfLQjkYGY6syWyGmWoblvBkublyvrVobGaGpFRlhQBLHVo1vegeSe2LJ4EyaxLtUf6d49WsBdKK1hivCIcqCWzXMBqwJJKkmgahGsZddhv7bIGcEgmtvhCrCeKa73MaDD8EXNQSshNCx06Qt/8ASJssGYoAIBCQdSP7g0Eovs2kloKmpYgDqfpFGLxWRJJofnDDCpStK5hP8tOXM19oQYtXeTs5T/KFmL23jqpWCots7BSFL8StatDM4NgVBLBNVfrEUAAJKaA1B5bQzweMCZcxBqJhHq1x7QcK9gNO6FIxAPiozU5xdMWE10ar68onPwcpE9IQT3Zuk1ynYQNx1SMmRLu9Afg7RzSNULJ/iUmxY7Rbh5hILU5QlwiQgly5IvzhlJxIUxBYi8AzWq6DJ2LLAbxUZ1dKRQvFJAL3eAuIzGariloJMyiXe5lFR0LNBglB6F6VhXLVXkPlBMqex+IgqC5egxctq6GkWYTENRUBqxVyr3GkROLAp5iWYamBs6nQ7wk7I7Fn1j2E6Z6v7S2kdHWjLf7NHwmeEqZVXFOUVYwATCRbaLcFiggu2Z4unYsrSQlAzWoHpCHGK3Z0Xapg+DmgzfEHDMIYYvhYCCUU6aiEmElFAsQX2MGfj15Gqw1bSEPFN04sYpJJpoEm1YRHPfleDpcpBluTUwsmJKQwry3hkJ22hUoaRWqbld9fgIp4WWUpYJBLt0iGKV4SbbjaCsEgW9fSDu2ZVIvlNev6xwWCRprB0nh71snTeBcThChdCCkv4dQYFZ4OXFG/HKrYHiWyFAUz7xyPKKUAjzEZVLFCGGY9dBHqUubn7QyLsGXQUTY7iIyFb1AoIkgeEdLneBMPiwoMDu/KD7BUdBudk3cbQqOJ/mqKbCjaHeDJ8wgAuCnUW9YUS5r2Saqq2ohUtvY3GtGjw5KstSQdBpDXA4UTVZAo2YOH/YhTh5gDMW5atF8vGKQpOVTEgg6QUZ099A7LsVw4SlKkMGLKLWLH7wLN4A8ozJYYB8zH6R0las1D1c3rF2Kn93KKlrCU1ub7gNeNco3bNU5N/UWzsCVAAh2ZstCBA0rDlAVsKh6F/WKRxJalFSSUg2Jv7aQFjJRWC6i+5JMK+VLRdDxMk1yZ2P4nSjJVqXEDp4iHAJHMu5hFjeC4gHwFKhzcRVJ4TPcZ1hJ0Sl1KPp96RSpQq7B/tZ3VDwzcynFouOMyhq15QhxWLEjzqSDsrxq9ksB7wLK7UoKmzKD6sAPhBVe0C8NOmzRJ4iK/WKsTj05bs++8DFWYfZozvGULQQaqQD6g845RTYLxtdmn/wDVEksC5iwYhSqW5mMfheNpzEkNpSHcjH5tYJxaA/wPkJcjMol/aCZYADJuDeE8rHQdInUB0+cDxFytmgwqgQ5r1+UdFGEmOgNHkDYrig7D4vOulAN4fYXFCWGIIer7wnwqXUEsBFhnE0Z9L2hHxqS2Hzp6GOP4uFBkjzOH+sUo4kQgIVVxe0C4hgwNCIAx2LFEipo0cv8A5qojFJy7LsRjAPSKWMypca9Y8lYJnKrn2/5hhhcIVMwLa8mjm0lbFvukBTJDliWKg5eJcBYrY1ykh4ccZlpGVeocNGZwk9SCss7q9ucKjkU42MceLo1+OmKlpcMRryH1hJOmAAqJ6kxceIkSwCXBMAz1966QBl1V9I6GLht9nTnyKMAnMVKL+KxgmXJ8WUFty0Tw+FciWmIcQmGSWX4STltdtYoSaVoUtsLwmEE0FKTVN+fImAuH9nFJWUJbOa1pR7RoOz8xOQCgJDk84I4jIK5qcqgkoDl/0hMckvl40WNqUDGcTmAJUkggktyDaRdgkOgAENvrBHE+En+at0lUuYks7pKValoFk+YaGr7Ps+0OlBrsnl/AfLw/Orhj9ImlTrAUC4d4gqYcpcgbRX3hSlgSTv8AvSETaiFjjLK+KLp2ICQ4qXoPoeUZTtLxLuh30051OAlNgOQGwhzMmnQZj8PePmPbCdNmYkhQLJokAFubR2C8099Hp/28fGx3Vsmvt5OKgWSA9g4ps7xueE4ozZQmEZAQ5c0HrGR7OdiSSJuIBCHGVH5lnQARruKcRlYZIVOZx5JQqE//AKVzsI3yPjbUMS3/AAP8b5FFzyvQUnDldQ6Ebt41dAfIOZrFWNwmWWoSxlJHqTuSbnrCvgnbtE9ZSoBCn8JJoRpc+aNQuoiOfPFJKSLYOOSNxZ8NxqlGYrOSVOXeKY+l9ouxyZzqQAFlq1+IjITuxuJSfICHuCI9zF5OOcezwc3i5IS6sa9nZ+eUA7lNCNRt16wD2ikrSc6Scuo09ob9nOCmQgqXdQtt+sFYzCiYltIn+VRyNropeFyxq9MwiZYKSoaXH1EeS8SUq8JMOcdwcyiVo8p8yYXYiQhIYUNFJO4OnKLIzUuiGUHHTHPC8dn1tqYe4XFv5qAG2p2jF4XHBLqYZtKXO5FnEaXgSFLZa73bZPOAkqFtWbPhspSgcrIAbm8dFmDkOlxR9v3zjonYrixr+EmILllJL0F4hhsLMM2gLGwNK8t4OlTc6SCGuIqwSlSk1U5DsSXpApr30NlxatdkOOYMIlAqBC/zagCFmGkWUU0oB03g0rMxSiSVJ56wNgsUCpdDRmF4H8jWnwtByZicwSKgFz9objiaEhkj6CMyJgzlQLvYfu0HF3dVjpCsmNT7FRyOB7ipqlzPNzfblAUzh6QFFy5uXv1i8TA6merARZiJqfEA1heB4KKN5tshwoy5ijKnJISWyrSaCLBgTIK0A5khV2+cT4RxBIl93NQFBRobFt4LCgmZ3YJWlVHZiHNAdxFenFIJJPTBMPMUFoyJNKkj59Iv7Vr76QnOGUhb2DkHT3g2atMhRlkuRWg0NjCHjOJ7zIoBgCaK15xIs+RTcK0N+OCjplsiawcbU6x4jjKkLQ3izFLvruHvaK1qcMmuv7MB8NlhU0qKgC5Ffyw1O5WhCYw4ph1SZ8yYlu6nBIs9dEtcGJqwA7nMKUzNoddd4v47hVrRKUnKpGcUCrnQ8hFc/FGbLKMpGXwzAzkUqIXm+Wl63/4Oiot72KsTNACCpWXXLoQNeTRmJHbUTsWmShPgJIzaqOh5CkNuL4GZMkzVUMxaSlKf7UswSPT4wq7H9ijKWJs1iu6QPy7k+kC54uMpSf8Ag9PB42XHxSXe2zYy8PA+NlISHUH9HJJ/KNyaQwmKCRAOEkmYvvDYf0xsP7+p02HWPKhJ/k+j15pdAfEManDyjOmeYBgBXKD+UczqdbR8h4vxJU+apaiS5LPoNBH3TF4FC05VAFOoNoxc3+GsszioKIQXZPpZ33j0fB8rFC3Lsg8zBky0o9HzWWSCI+y8Ax4mywUnMAE156j0MKMF/DWUhYUpRW35Tb9Y0ZwaJSCJaQi3lFKcoPy/JxZkox2zvD8aeG3IvUBFEyWIwPGu3U1M4pSKJLdf0hx2c7YJxCsigy9Bd/vCn4mWEeXoevLxTlw9lPbFakyFFLsWFNOZ5RhuF8XXKW4JIJGYGrj7x9bx2FC0FJsQ0Yef2fRg0LmlWZQBCXFATb1i3xc0HDi+yHy8M+anF6QyzBRpWx/SM3xjAsBluFEDoatHnZ/iKs6ipRIPz0gztKtpSd80UxjwlRFOXNWC8J4IJhbKVKvSjRsuz3BXUztkd0K1VvGP7J8XVJxKVl1Jq409fePpPC8Anv1rlkmUapJNQHJIMFO6JZSSQyGHXKQHQa1DWq732+sdB2IxQygrNLAXA2jokuSBU4gKJpYqzMxgbETisglwBfn6Remic6gC7uIkE1BIvb6Ry32A3x0TwMzJcODb96RXNUxzZauwaIzCE+I0OsMcAJRlZ3BWbbJ58zG1Zym0qF8rAkOfc84lMmlQG9AIJm5/FoDdqCsDzBLDA1YPGXSsFK2QVOCbhwPnC/DJM1RUfCkF33+8OJqZuLlshASiWCSw8w5xTgZ+aWDlA0FNBBSj79G9IvSmlR5fjzEEjCNKTMNfHWhoGf0rT0iXDZSVq8dAHFzDMSe6Sot3iA5KC1ehG1YQ/Ihjmoy9jIYpSVijiyipUuZmcCWQQNCDR94CkpdIJqrV9IaYKdKXnlscq/K9Sk0ykwAvBqlTDLKnUkX/ALucOlH/AL9mO2NOGYJKkFwGZufvGcx/DlSJ6xmzBYzIcNRmZ9xGu4ZiEZQCoPQHSsJ+0uGTOWHPks2her8vtHnp5Fnd9FCcHiB+HYpKVIUfEkEEuddYZ4/Gy2WpAbOVKIG53jLSJpWVWSAcp9NtobcP4L35AKjSqiNRoP3tFsoPKuIvFL45bFP43MWaD5E4JSpStAT7CPm3aLjUyVj5krDrOQTMqbKewub1j6XxXgs/8K2bOlQAWUpAmpT+YpSDlXTb4tE2XwpJL9Hvx86L17Mzw7tP+JIBDZjYE0ToOp32EbSRJYRjOC9kJcvGKmoVmkSwgoLu6ikGvRyG5xs5s9/CDeIfO4qShj6KPFcpxuRCeoCjxACDP/Z6cThJk4TF98jNlYuEsAQGPV6btGE7J4manErkzVqOVJIB6+4hr8CccPyX6Fw8yMsvxUbDJFM+XTrDTAYcKMR4mgBTcvflEMU0uRbyTlxPjP8AEHhPdTUrAosVOjjT2aMzgJhTMSQ7gi14+y9oeDJxKMpAcFwSHhNwbsVKw686vGQQ2YUFvi+sfQYfNh8NS7PGz+DN5uUeh/LqkFmcRjP4hSVGWjKCQFOfp9Y3CWaFXF8KJktSbuDEXj5OORSLfJhyxuJ8v4RLJmoA3eC+0eIzLAFk0fnrBq8IMIgl3mKonlufSExnqAyNq5avxj3E+T5HgtcVxC+BYJS5gABZw50A6x9b4TIyoRoN9y0ZXs5hTMQgKDIaw3BoOdI2+Hw5lolglWdSc1gWT+2hOSexMsbnqJbJw2YupPR/0joKxbpSl6khzlsP9JfWOhbjsm60Z2aMqTUgEU259IswuK8ISLbn4xXicNlcKBau9oClp7mYFEZkH4ddxCFJ0VOCkNcQnvE0ZjbR4JweALFkslCXU303j0z5MxOYM5FKFwfpHiOLIRLKFlgUHMRW2kFimpPYM8fENw0hSJSpiwCFAAJcZr1p0rCebKJmeIAAeUHX2jSqXIylRCiXVlZvLoISTp5mEKygAFk2BfekUZIx1sXdKkXL4ivKJYUUpH5RQF+Y+sVyUJSGDADRvlBGHw6VOFkgNe9ecD8TwbywvDzM6UsFAgBQAux2gWpSW2AlZ4nEJluCeYjzE8UUwSlRJUWAJ8vMxXg0JIDi+96czEJ81pqQQlyCRfeFOCfYSdPQwweJCEKSRmJBrau7xQMYpSgQ6ibq5dTcRSVZnT4nuSx9hFxSHcGjD5Ugr0b6phErDqq4GVLsRvc+ogCViQtKlc2r9of4SZLnESUnKSlQ2OZqD1NIyY4dP7wImeDxZQnVNYWuTXJjHBA8ucpBIDNmc7qfQegjbdnZqVBS0IKBZiXsL+5MU4TgsuUHYKUPzEW97QwwamKugPw/SA8byFLLwQ6eKlyPz726kpk8SniXQJmFuRv8DH13h05eP/BzEkpkISiZMehXMBbLTQEP6iPjSeHTcbj+7T4pk2YXJ5l1KPIVMe8U41NlzyiVMWlMp5cvKohkpcaG5qSeZj05R5UkcnV2fZO1c6Vh5omS1JBmKAmSRdb/APUSB+Ya7xSiYCygXBAII1Bj4zJxiypKipRKWYkks1vaPr/D+LSZuDEwhlzGDC0qcC6hlHlRMSSobEKG0Q+V4imuS0z0fD8lwfF7TNt2ExDLmy/yqAWN8wofRssZTtFwVGExkxRYFZJS39pq3KpL9IL7P8T7lQUKHXmNoyX8ae0CZmKQJZNJYe4qb9dnhXjT+fC8Le1/oZ5EP7fyPlS0/wDZu+G4pKJWZ725/eF+JxBUXMYPsFxmbMzoXmUEsAdEgBmjaiseV5OJ4p8P0en48ozj8ntlE+aEgklgKvHzPj/bla15ZRyoBvclvpG37Y4crwi0pcmluto+OzJbR6v9Nwwkub7PN/qOecWoxPsnZ/E97h0qcEtUgM/ppFHFscmQklfNhudoy3YftOJEpaFiiappd7gmAuO8YM5ZWWP9t/D++cHHxqyv9C5eTyxr9ifiHElT52ZVnAAGgewh3w/swtUvvEuMzs5re8U8D7Pd4oKJJ57GPpHB8FlCSRUJCWalH3+fSLpSS0jypz47Z5wXha5MkJTcsSSWP/btpGlmdoAtnSHFiKFxZx70gXvWS2xe9f1ihaTVacocVBGv0POIpN2KjN0XomZwwBDVs9/WPYXYriCUB7O1z119I6Gdg8L2HSDmd9N/nA+LwDpUZdAHNQG6dILygMkXuILVJzJaoBuPvCnE7HlaZkU4dQAOuwam/pBOHwqVyzLI8RTU+r/aG+I4UAkqyhhap8WkLQkpUKBuV/eF8mnsrajMNQpkCXYk5QNfjDTD9nSAHUzMwSCpj1MK8TiypUuYWORRIpqQwJ6RovxRKKnLTSnT4tC8k3px69gKEbaZmOMT+6xCUucpAJelbNDHCYlCpSkEMlYZwKg6XgTiHDTP/KAHDE3YXP6xZxDDmTICwlyFZSNAijL+cU45p6i9i5wa2kDd546kFhYQLjVA5SaAKYasecSVOdY/x0FCTq/pEE8PVMXRg9y5qR15RjZlImvHELYPSlRX0aPVA3VmSkatYblqwZ+FCQMrBSRcs/8AwYsRiEqFyRYj4a/KNpsGP8I7BJQKpah813iziOLzHOWBNS5JJYAE15VaAsNOCZZSlLZFG7kVqPtEiCU+NlEl2Zx+rRyvo56lsc4aVnDkgggga8tDrGV472jmYWQpACu8zEO10akVOrN1Ma3CyElAKRlIAcihB+vQxnsZhkqxCZkxlSxNCraAAENYgkAs7+E0ibEry2+i5UoUjC9nSmR+IxqHzmWvug3lWbkbgUjEyZRmL5qPxJj7/wAdwEuZwzusHKSVy1JKEpoSM3iatTc+8I+xvDcGO6xE2WgTFL7shrKJIzN5SxZy2sezjfO2hM9djbh38FsN+FSlald8UgmYDQE6BNiNI1+A7AyJeDGGIFEtnACSVO+amrgGHcrwsGoAzNYDaOSVKUm4bxHQfKsNlGPTJ1kk3pnyfGYRUieuSs+JHxGhgfH8Jkz6zUAlvNrEe3OPz8RmTUGiWTTXKPu8JMH2vCncB9n+8eFl8eSnyxn0uPyYyglkHHDeDS8OfApTf2nX4QecYDaM+njwLU+IPyi5fE1DypcmljT1LQqXjTk7l2H/AHOOCqI2KXS5/el4wXaHg0gzSoKJ5JZj9+tucajCYNc1R75RShAdW/IAbktoaQNhuAupczyjKCApyT6613i3Bj+LdnnZs6yujH4Th/eFQDIQl226l71jVYXgPcpSgpzqUlw7EMXs2gAeNHwngUtKlS8WnNKUHypOUhRstDMCnb5QRjJMuXO7uUrwISe7JoVBi4VoSIfObrRM6iwThfAUSUlQYJvf1Y7QymAlmFCXuxf7WgYyD4TmATqli6npsXFoumzQAgOco1IL8qfvSEXeyTJTLRMLAcxQtTesA47iYSwCqkWZy0U4ji4SQB4jVtK1a8NRwFCP5vfpXMNWYvUBknRNXDwcYNsGqWwJHBEFHeTyxUQwJcAMaV19dTSOg8YoIobjZhflWOhqlS6N5ouw6vAHDFrxNGKKlFFRz0geZiHAZzpTURyFJqav6xPHuhMv2WT0A5XJo/Runp8YpmIQqsRXNFtuX1j2UbjkPQfKMnT0goWilcsg5X5asfWLlYpTJDuAU+wIjlhIR4UU0qXc6wKd1AcvtEzi12Uxmn0PUzFFAWmgJV4meg1Y6U+MUcKxImFYmNkUkqL1BUBQdK6XgSTjlZVISrKFJKWNq/KghYmZ3asqiQCAlJr69OsPxLHF2ls7JKTQdIkhmICi7HTq2g3i5asoU35Q4q3WIFWVJJqbbP8AukUo0JSQDcattDWrWiTd7DsOpIQSUklVqMRztAgwaUqzFajLBJZVgTXS9/SLvxFWFgNd/tAiFFZ8QOVJL7KOw3bWOuh2PJJLRcl1OaBCjmapJLCvuI9lJzLuAALh3/5pA4xgMxKA+VRqSWbmT9ItxfD1JcLI0YpLFnoSL6QXQLUpbZLF4goV4VEpLUsVcj6vC7iGLK1ZUbhzYJOhLaconx7BTUZA2aVNBUhdXceZJFfEDDLh/BAnDlamCmVkb8xBsRcJreO+N2xnqxDJ7QLwmKD1ST5WYLCv7SHFzaM7iiuTMUEqIQVE5Sfm2vrpH0XDcNkTAkLUmqqAhSikjWg3t0hZx7sucMETJvdrSpRBKHLuSxb1hkOUNxG81Jfbs0XAf4kyRhkHEZwtKWcBwpqAuTciFPab+KEyakypCDLSolJWq5GtbCkL5uACUke5Asn6UaAcJghNZRfKlQJSD4ilrJej0N+UdLPJrYOGMHIWYGcrEIAKFOjMHe9XBO5B+DDSJ4fsixKgCU/3Nb0NXekOezqEiUCGd1OHcCpu9XhuJtCAynNRWqKOADTlC7o15XKVMys3hv4ecimYKLFromCqkkeorDKbw9S5gV4SAxJsMo1YXbenSDE4XKyUZgWN2L7n2LQTJQEgsCGZqv1pAXYc5KN0U4bBDMxFFAnSp+Yp8oJcJIro70ceukDrxGZJQMqlEM70HUvSIDDFmmKd6+Gz8wLwL7ERi5begriGNOIZJIzgAJXdg4odDvyiRwIQpGWrIAUXzPck0qB5QTAK5X8wqcMlmCSA1A77PWIo4gSrNsG6DU7mrQVvsq4/UarZ/D5R1iIQpRVlQ6Rs999rNAomlvMGOooXNqQ7wSAqWli331vzhWXK4x+qE4sFv7GHnTArFqC3GUAVFc3MaQ9nqGVafzFLA1regI0+8B9pcKV4xC0pFAyiD4lMBRhYAanc7NFsqRMLkZQUkD/j1+EMhLlFOgMy4yqz3AcMWEurKdAzEteu1dI6LkIZfjy5ctKNV+fKPYZYhtvdnJlqDhIpf7tyjiokHca/vlDGUlkFSiah3agH6wtmzXmeFyFaAfPlAKPHoOcPqm/ZaUAsBsH/AEi2XLyk1cH5x2CwiphADAC52F3Jjp3hdxRya3bTpDOGuQhv0RlIe7MH9RHqjLMxGarqoAKDQOdRFS5oSybk2Fa7Rb3iEqT3iStjRIoBzpUkGAnFONDsT+wRi+A5UqUl1MXbUDUhvN0hZORo4UHetLcjGnwXFULQFGjvzG2kJsFJGdYYEKGVOarKP5vlEWKM7qRRlnHtAeEky8yUqWpgaC7g1q9xcX1ECdoZcxM5ASyUUVckqGqg+jU9bQVieHmUsA2qx0IDepNbco9xfC1dyZysrJsaA1/KN9zFmPJaqgXBNgoxWcpylSSac8urbk6RPETHSCkqCKAhO2jE2o3vAXBFqmz0JKglyCCwAbYNaumrx2NUUzhKLBOZQVUirvQitrQXFNWBTj0FS8OA+Xw5lXAB2pA0/ELKyhJUpW5Lsxi7FTFJACK5mCQL0fMR8HhhwzgwyTVS1ZlpS5Joczh32o5blGVydROUml9jxEx0S05iSgFSUq/K9y1nNPcwWiTMnEAKTRLM4T4QLVu5ub/CKB4ilYP5WOjvuHoDf0EEY7Fp7tKJQZCiErWwClOagkWFAGcu9YKMau2YpoYYHsbMT4lzAgB8rEFwQRrvCp1JUoFXeJBNU1caMNOnKDUKUlqZbsG/e8J8djHZIJKjmLu1BSjaVNOsZla6igotvst4li5K5apUqWQtQSVTCpRYXIAsHD0iOC4cMmQpZNPUvQPesQRhynMb+JyLG+77QzkzQoAg0LFq+G3ygHJ9me9FnE+By5eGKUJSCVJJYVJcVDVoHMKAmzEVDGteR5dOcOlYrNUlwPC97htGq0AqxsiUpghM1WYlS13YXCWsEhhTWnOOjC1tjt1dAy5vdpKmNmqRy+pEBIUZjt4E0cVBIP8At+MX4jEJmKVMy5EFmSNGADgF7n26mnmULUlRTR9jYXHJ/rAtU9He9nkuSBlUGSCGKT+auuoP2gebMXVIIYU2tpzifEsaVutLBZJHhoA13YfCBsJJUrxULglRduT8o1RHJe2WTkHxMdKEOSD63vHKllKk5SSSLEB1b7AUcGCkLYAnzWLVrqa3pW2sUcRA7nvFUD+Uk5lJNG92O0EnejnK3SGPCMCAsrUCAaJCgzhnUR8ngXGccWMSUSdCQqlHGz2Z9vnFvB5ik4cJHnADA1uXetG+0E4bBgeIuFKzFRLupX5jzq8JWN8m5dCpZ0o0uwcyXUFUKmJp4XJaqm1qfdrQd3QvQpah1cV0t0gZc3wtqCQS+9j7fKJTFkJGpBq12MNSojlJydskqUlQBfpT0+kdEspJZqM+l3+0exuxeiCccUyzLLhN/TlsIJ4RwsTnZwQCUgfmP794ni8XLIUyQFEFKAxL9ekLpC1J16lJoNxDdRfdjXJ1sLCVpSxzJKj4k2cDSIT5hNGelB9Kx0jFzJhErMrKPKVWD35xdxBCAoJlEzAzFX+vk9WvBVcbF029AE1BOTLd2azbjoIYqxKCgSZoAKapmgeVehO40I6QEF5A6ixP7+0D4xfjRW6g3I0qIU247Q2HYW2Wik5SC9GIL60NHd4Iw5AXlApmzX5/eBsQPC7D0Pt9497kuk9R8LPHSVoVN/a0PuJpSJRdqEM+9oETOQpHdrTzQWcgFyXawc0MUhCpklWYgBNUvWo0b93ilSiDS5uTy5dIXgxvFYzJmumLpOByKLhzU1Z+rbGBuI8OzEqHmer6lufJocmTmoQx1L15e8F4rCFYSpCWypY5aZm1G/8AzC5/XbY3HLkIeF4b+YO9cJSAEgGpB8wfS3ygzGYdUsFcuaFmgEvKUkgmxu7By8VzQKEeoZxszRXhMYUB1EBTMWFq0g8WRdHTVBfcTSlRCWIFOW5IvvFRwVEqzgl0kAVYioZofTcalMrKgupQoaljqTarPQQBJAShgMoSPRhq5r6QcZc7dC5fVIsJChUkv1oW5coCn4NASVZAUtQ1o5q/U1icvDkJFTU71H2o0diVAjKKuajkC5f4QyULQr5XZZIkpZ6uBQAHS1rHWIScNLYk0FXJ1VeJJmK5jmDptFE7+mTcFLe9LRjikrOWWXQ2XxBHdpSlLhISSXHuwFfaFM7h0kMUA5wXdXiSAXLDWvURanFM9Gsza8vg0Qn4o5VEbs1NaDrHW+qGfPJ+zziHDQpBBQnxKfMCQpIoQBA4lHKECzqc3agoGgozaZSX5HYfse8eIw4NXZg5Z0166wEjlmvbE5whQhHgNSyxonnzoPeCcwSnIxSWdyG0dx0AhhiJgVMCQwyhJDWLvd3eJTJJVUlLDQux0IO1PjGVfTGvJa2K+GozBSzTUCmmpIG7fGC+L4NsMkh/5pypQwUe7/MSWpRq00EFpwYACkMMpLs1A4NRtQe0AY4rJUoqK0k2FCN33g4ujvkaROWjIhLsrKLuwDAfT06xDvFLYmj0Gp+wpppFc+ZmyoCTZRys9qfLSDESqsli7CthzpryjXbEsDQAZigalwQ40/QwV3wsKHQG3X9Inh5YExJowJFbtrbeC+M8IRNQSwC0h0qr7HcGJsuX4mk12Mhj+RXYAuoDj2/5j2Fg4kQkJIJWLpDkjY0EdDHKhLgGSyda1OlokZ7U3L9RFRVW0TKBchjf0g6pA3s9BNWUxNm/SOxJUky1gupBBozgAsXBozG0Skh+mh5RYFbaio5QadBxnxCu12ElTUqmy5mVXhPdlJAJ6ihOtaQhnYk5xmFwGauulKQzxuN8GQpzAkFIZyCK0e0AY3DiXMlBwAoO+ldviH3eMySt6HL8QubinslgGo7tHspLXdTuw6dNIilAukkhtTr9YNw8lAQCTU2tSNI2VSphJUDWwGw1+sWTiQGDEjly+EeSkjOSTSgB69PlFssVoAQS767NGJGWVBFHB0A6mH+FPhS2g03FxCdRBQBkKmN3soGjHUgO0G4LFhAKdE1dqueQifyIc40WYOON232Lcfh2mTRoCCOWbQbtf1hYvD+LU21Y7P7QymErWtVs5LMXzAUB/wBP+OkDzEhwBf5FtPl7QqMGkmMeROTR6jDryFQqkEAprmBahPK/tA2D4iJhVLDgA30a2XW5+UF4PEKlOlLEEMUlilaXeo3FfeA8NhBLfLQqVV9Rag1p89Ypx5FSQucb2hhMxDEs1NB1/X0i3DYoCalg7AkgilWoRrpFMriZQRKdwoHw5Ukkmr15tBciRkSygM5odANWfaH96Qhx4opnIyqZKSABv7UipST3YS3iDEnertyJiU6cGSGctc6Df2i2qUqUQyUh636c4GuzIpt6QKZoyhaTewofQ9bRWaEgXN+XpBfAMH30pYWkAKBLAstJ0Icb+kD4WWop8VLBT6GzfP1ja1s6UWujlpchnBAq5f50+zCLc+VB1b4/qbRFcglV2b4jnyila84dNkFxzOh6PA3QL+3Zbg5JTdIzF35G/wAItCsqctNyDprF2EnEByAS1712gVZzlOzudqaP1jL2dbLMLO8Aaj1PrFqRnLKSCDYAt6mI5cxLtekVzlslRbxAHKNyaU3jJPitBRuUi/BoyzDloRShFHq3tEsRJJbwupL/AJRX2aLuAYMKAAzAoqpVnJ2+I9IdYxKJUpSgGypJLXJ09Yky+RHHUfZXjg2/4MZ3TFykEVIZ3Fbu8V4rFTFDKCoS2cjVmcdBpDGRhSHBJ3fd6mlg0TGA705GFdaj5Q6SdXIFSV0hRLwuVLpYP+/ePIZYvs9NTRjkFsp+bA7H3jo5Zsddo54mAz5oQCSyOvyEVTZiiAEhwqjvZxyraPeJYQTWqQUlwWBr0MBHgocqClAu7jfLldrOxNdHh0Y2tk1qxupISzVIodvQRyMZlVVIUCGKT+7c4UDhakKStMxalFhUAuzAOARoK9YKwnBspU8xSitBBBqBQBxsaRzpPR3Wx1LIISp6tcBx/iNtYzOPfv0gutAUWq7glzTSt+kPMHg8sgyswAYgKCcpbe94Q4vgSBMSlKiACCzPo1QCNgeXOFRXFb/ZW8ilGhwwBoFFJNA2vrF+lWB2a+zQul4fuk1X5jm51PI15GDJJz1IDA0GvMmvOHETRbLkqQ7M6iCzPy05ARJE9SBUZhoxY873i0qISbu3oH+wgXELygEVPlA62b5xrVLRm32EYc5gGOViLvfUmLkyHLHzHUP0iiQaMKsKbg7wVmAQFC411Cv0jUtbMu2CTMV3SyghQ0dvT0i5giqrUYsS/U/u4juJSu+miYTdiqjNopt9/W0QWt3prbYfusY1s2VLoEnElRIYCwFXf3s1/ePVTXDGigff7jSCAkaC9LN+6xSZQJTloXrdmr9YnyQ9odjyejyTM7uWc4BY1VqX1L+Xp0iU/GKABLqKyBVnKRQEbx5OT4Sgi9gdeUCVE0UdRA9gKgPQGjtG48j6Y6aTVoNCi6szOwA5b/SCyQsBa1EkWBrow6kwtSghZBrR612+cGfiwFAEZnGjX+ghs6rsn2nopxU9QBIJSRUD4sesF8NXLWlSlqyukENqSPpFWJkDzrrqEi1KMeceymACaXLR0Ze/QOkLpq1KWUv/AC6MW81LHZvjBaUumtNU8tveL1ICSP7dQ1ucVTgHBDj19Yy0c99EwonwihIr/p5+sclISkp9COWpjsLKzKUBclvTT0rF+Lw4llImUzCgDu36xl3v9GpUDzxl6UAJ35wRw1SDNSpTKCRyNS4dm0iohU3wqokVCbOBqpokpIHiSNGI+sLpzVPo3koytGgmtJeahLhWUFIpV6EBrl2gHjGIUrIJicqSaJcFy1jz5RPhSSA5oEvlD6xbjcQXRkY5VAkgPWzDnE0cPGa9lbncb6KMev8AlCWoNMQyhSpCqMdiGhV35E1ABI8TnoKsesE46apSlLIUokVVWoHSO4bwUlJXMJSVWFyBpFfkZoxVS6J4QlJ3E0uHx6FB8wSdia/C8dGS43J7kBfeMgnKAoEl7/T4x0eYvGwz+ybK7yLugCd5v+6PR9Y6Oj2F0QFSbn1+cXC3tHR0B6Ol2Ep8kJ/+sv1+kdHR2T8UdDtg+A/rI6fQwyPmHrHsdGro6RoZP9FX/Z/5Qnn2l9fvHR0NfoyAz4R/V9D9YFn/AO+Ojo2X4io9lh8p6j5RVJsr/wCz6R0dAo2RBfnEV4T+t6H/AHR0dC5BQIYzzJi38/t8jHR0SR/Irj+JFdx1T84G4Z/UV1VHR0NydoEMNz/l9I8P9RPT7x0dDY/iI9ssxFlfvaID+omOjox9mLoP4f5z/kPpAXE//mHp9o6OjIfi/wDI70WzLp6K+keL8h6x0dBR6EvsY4Pyq6D5mO7OeaX/AJK/8o6OjIfkUv8AAe8T8if80/WARpHkdEf9T/NFXj9MzXbn+nK/yV8o6OjoV4//ABo6XZ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80" name="Picture 16" descr="http://www.ipm.iastate.edu/ipm/iiin/images/asianladysb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152" y="2572842"/>
            <a:ext cx="1499695" cy="110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73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Ecofont Vera Sans" panose="020B0603030804020204" pitchFamily="34" charset="0"/>
              </a:rPr>
              <a:t>Aphid Resistance Experiment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7364" y="1469231"/>
            <a:ext cx="4396488" cy="2940844"/>
          </a:xfrm>
          <a:prstGeom prst="rect">
            <a:avLst/>
          </a:prstGeom>
        </p:spPr>
      </p:pic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447800"/>
            <a:ext cx="3670331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444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199" y="1828800"/>
            <a:ext cx="8423601" cy="3581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Ecofont Vera Sans" panose="020B0603030804020204" pitchFamily="34" charset="0"/>
              </a:rPr>
              <a:t>Aphid Resistance Experiment</a:t>
            </a:r>
            <a:endParaRPr lang="en-US" dirty="0">
              <a:solidFill>
                <a:schemeClr val="tx2">
                  <a:lumMod val="75000"/>
                </a:schemeClr>
              </a:solidFill>
              <a:latin typeface="Ecofont Vera Sans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540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524000"/>
            <a:ext cx="8534400" cy="361283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  <a:latin typeface="Ecofont Vera Sans" panose="020B0603030804020204" pitchFamily="34" charset="0"/>
              </a:rPr>
              <a:t>How does your data compare?</a:t>
            </a:r>
            <a:endParaRPr lang="en-US" dirty="0">
              <a:solidFill>
                <a:srgbClr val="FFC000"/>
              </a:solidFill>
              <a:latin typeface="Ecofont Vera Sans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5380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5454" y="1143000"/>
            <a:ext cx="6373091" cy="519033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Ecofont Vera Sans" panose="020B0603030804020204" pitchFamily="34" charset="0"/>
              </a:rPr>
              <a:t>Plot your data</a:t>
            </a:r>
            <a:endParaRPr lang="en-US" dirty="0">
              <a:solidFill>
                <a:schemeClr val="tx2">
                  <a:lumMod val="75000"/>
                </a:schemeClr>
              </a:solidFill>
              <a:latin typeface="Ecofont Vera Sans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75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256" y="-180109"/>
            <a:ext cx="8763000" cy="25908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Ecofont Vera Sans" panose="020B0603030804020204" pitchFamily="34" charset="0"/>
              </a:rPr>
              <a:t>Since the invasion of the Soybean aphid from Asia in the 2000 growing season, aphids have spread across much of the United States.  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Ecofont Vera Sans" panose="020B0603030804020204" pitchFamily="34" charset="0"/>
            </a:endParaRPr>
          </a:p>
        </p:txBody>
      </p:sp>
      <p:pic>
        <p:nvPicPr>
          <p:cNvPr id="4" name="Picture 2" descr="https://www.pioneer.com/CMRoot/pioneer/US/images/agronomy/library_soybeans/pests/soybean_aphid/soybean_aphid_facts2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2410691"/>
            <a:ext cx="6310313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8288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Ecofont Vera Sans" panose="020B0603030804020204" pitchFamily="34" charset="0"/>
              </a:rPr>
              <a:t>Soybean aphids are pests that pierce soybean tissues and feed on sap causing up to a 50% decrease in yield.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Ecofont Vera Sans" panose="020B0603030804020204" pitchFamily="34" charset="0"/>
            </a:endParaRPr>
          </a:p>
        </p:txBody>
      </p:sp>
      <p:pic>
        <p:nvPicPr>
          <p:cNvPr id="4098" name="Picture 2" descr="http://t1.gstatic.com/images?q=tbn:ANd9GcTbMPZ63OV9HWZvjWD9VIu3MjDjuptWroPvPWpewvi0XtiUYKm7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286000"/>
            <a:ext cx="4781354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mplonsky.com/photo/65mm3x40D-IMG_68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42418"/>
            <a:ext cx="3180954" cy="254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90109" y="5867400"/>
            <a:ext cx="5716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Ecofont Vera Sans" panose="020B0603030804020204" pitchFamily="34" charset="0"/>
              </a:rPr>
              <a:t>Growth differences between untreated (right) and insecticide-treated soybean (C. Louis)</a:t>
            </a:r>
            <a:endParaRPr lang="en-US" dirty="0">
              <a:solidFill>
                <a:schemeClr val="tx2"/>
              </a:solidFill>
              <a:latin typeface="Ecofont Vera Sans" panose="020B06030308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836" y="228600"/>
            <a:ext cx="8229600" cy="32004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effectLst/>
                <a:latin typeface="Ecofont Vera Sans" panose="020B0603030804020204" pitchFamily="34" charset="0"/>
              </a:rPr>
              <a:t>Aphids colonize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Ecofont Vera Sans" panose="020B0603030804020204" pitchFamily="34" charset="0"/>
              </a:rPr>
              <a:t>soybeans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effectLst/>
                <a:latin typeface="Ecofont Vera Sans" panose="020B0603030804020204" pitchFamily="34" charset="0"/>
              </a:rPr>
              <a:t>in early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Ecofont Vera Sans" panose="020B0603030804020204" pitchFamily="34" charset="0"/>
              </a:rPr>
              <a:t>June.  These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effectLst/>
                <a:latin typeface="Ecofont Vera Sans" panose="020B0603030804020204" pitchFamily="34" charset="0"/>
              </a:rPr>
              <a:t>spring immigrants deposit live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Ecofont Vera Sans" panose="020B0603030804020204" pitchFamily="34" charset="0"/>
              </a:rPr>
              <a:t>young under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effectLst/>
                <a:latin typeface="Ecofont Vera Sans" panose="020B0603030804020204" pitchFamily="34" charset="0"/>
              </a:rPr>
              <a:t>upper soybean leaves. Within a week, these nymphs mature into fully reproductive females that can deposit 2-3 young per day. 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Ecofont Vera Sans" panose="020B060303080402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449782"/>
            <a:ext cx="4267200" cy="3200400"/>
          </a:xfrm>
        </p:spPr>
      </p:pic>
      <p:sp>
        <p:nvSpPr>
          <p:cNvPr id="7" name="Rectangle 6"/>
          <p:cNvSpPr/>
          <p:nvPr/>
        </p:nvSpPr>
        <p:spPr>
          <a:xfrm>
            <a:off x="304800" y="4800600"/>
            <a:ext cx="3276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chemeClr val="tx2"/>
                </a:solidFill>
                <a:latin typeface="Ecofont Vera Sans" panose="020B0603030804020204" pitchFamily="34" charset="0"/>
              </a:rPr>
              <a:t>Colony of aphids in transition: Note winged female (left side), nymph developing wings (lower right), and numerous cast skins (white) (H. Russell).</a:t>
            </a:r>
            <a:endParaRPr lang="en-US" dirty="0">
              <a:solidFill>
                <a:schemeClr val="tx2"/>
              </a:solidFill>
              <a:latin typeface="Ecofont Vera Sans" panose="020B06030308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0574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effectLst/>
                <a:latin typeface="Ecofont Vera Sans" panose="020B0603030804020204" pitchFamily="34" charset="0"/>
              </a:rPr>
              <a:t>Populations build rapidly, doubling every 2 to 3 days, and may reach several thousand aphids per plant at their peak in early August.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Ecofont Vera Sans" panose="020B0603030804020204" pitchFamily="34" charset="0"/>
            </a:endParaRPr>
          </a:p>
        </p:txBody>
      </p:sp>
      <p:pic>
        <p:nvPicPr>
          <p:cNvPr id="5122" name="Picture 2" descr="http://ipmworld.umn.edu/chapters/ragsdalesoya_files/Image7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23655"/>
            <a:ext cx="8209896" cy="4024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2279073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Ecofont Vera Sans" panose="020B0603030804020204" pitchFamily="34" charset="0"/>
              </a:rPr>
              <a:t>Feeding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effectLst/>
                <a:latin typeface="Ecofont Vera Sans" panose="020B0603030804020204" pitchFamily="34" charset="0"/>
              </a:rPr>
              <a:t>impacts yield in three ways: removal of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effectLst/>
                <a:latin typeface="Ecofont Vera Sans" panose="020B0603030804020204" pitchFamily="34" charset="0"/>
              </a:rPr>
              <a:t>photosynthates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effectLst/>
                <a:latin typeface="Ecofont Vera Sans" panose="020B0603030804020204" pitchFamily="34" charset="0"/>
              </a:rPr>
              <a:t> (sap), reduction in photosynthesis, and transmission of viral diseases.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Ecofont Vera Sans" panose="020B0603030804020204" pitchFamily="34" charset="0"/>
            </a:endParaRPr>
          </a:p>
        </p:txBody>
      </p:sp>
      <p:pic>
        <p:nvPicPr>
          <p:cNvPr id="5" name="Picture 2" descr="honeydew on soybe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715491"/>
            <a:ext cx="4419600" cy="3573802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www.pioneer.com/CMRoot/pioneer/US/images/agronomy/library_soybeans/pests/soybean_aphid/soybean_aphid_symptoms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06261"/>
            <a:ext cx="2841297" cy="3683032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79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0500" y="381000"/>
            <a:ext cx="8763000" cy="22860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Ecofont Vera Sans" panose="020B0603030804020204" pitchFamily="34" charset="0"/>
              </a:rPr>
              <a:t>The risk of yield loss is greatest when aphid populations peak during the R1-to-R4 growth stages. During these stages, blooms and young pods are most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Ecofont Vera Sans" panose="020B0603030804020204" pitchFamily="34" charset="0"/>
              </a:rPr>
              <a:t>susceptible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Ecofont Vera Sans" panose="020B0603030804020204" pitchFamily="34" charset="0"/>
              </a:rPr>
              <a:t>to stress. </a:t>
            </a:r>
          </a:p>
        </p:txBody>
      </p:sp>
      <p:pic>
        <p:nvPicPr>
          <p:cNvPr id="9220" name="Picture 4" descr="Pod development R3-4 growth stages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724" y="2784764"/>
            <a:ext cx="5488552" cy="373380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60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743200"/>
            <a:ext cx="4800600" cy="3605784"/>
          </a:xfrm>
          <a:effectLst>
            <a:softEdge rad="6350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533400"/>
            <a:ext cx="8624455" cy="17526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effectLst/>
                <a:latin typeface="Ecofont Vera Sans" panose="020B0603030804020204" pitchFamily="34" charset="0"/>
              </a:rPr>
              <a:t>Continued feeding during reproductive stages reduces pod and seed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Ecofont Vera Sans" panose="020B0603030804020204" pitchFamily="34" charset="0"/>
              </a:rPr>
              <a:t>set,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effectLst/>
                <a:latin typeface="Ecofont Vera Sans" panose="020B0603030804020204" pitchFamily="34" charset="0"/>
              </a:rPr>
              <a:t>and potentially seed size, if pressure continues. 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Ecofont Vera Sans" panose="020B0603030804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42709" y="4366058"/>
            <a:ext cx="26254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chemeClr val="tx2">
                    <a:lumMod val="90000"/>
                  </a:schemeClr>
                </a:solidFill>
                <a:latin typeface="Ecofont Vera Sans" panose="020B0603030804020204" pitchFamily="34" charset="0"/>
              </a:rPr>
              <a:t>Soybean aphid effects on yield and yield components in five severely infested fields (K. </a:t>
            </a:r>
            <a:r>
              <a:rPr lang="en-US" i="1" dirty="0" err="1">
                <a:solidFill>
                  <a:schemeClr val="tx2">
                    <a:lumMod val="90000"/>
                  </a:schemeClr>
                </a:solidFill>
                <a:latin typeface="Ecofont Vera Sans" panose="020B0603030804020204" pitchFamily="34" charset="0"/>
              </a:rPr>
              <a:t>Ostlie</a:t>
            </a:r>
            <a:r>
              <a:rPr lang="en-US" i="1" dirty="0">
                <a:solidFill>
                  <a:schemeClr val="tx2">
                    <a:lumMod val="90000"/>
                  </a:schemeClr>
                </a:solidFill>
                <a:latin typeface="Ecofont Vera Sans" panose="020B0603030804020204" pitchFamily="34" charset="0"/>
              </a:rPr>
              <a:t>)</a:t>
            </a:r>
            <a:endParaRPr lang="en-US" dirty="0">
              <a:solidFill>
                <a:schemeClr val="tx2">
                  <a:lumMod val="90000"/>
                </a:schemeClr>
              </a:solidFill>
              <a:latin typeface="Ecofont Vera Sans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37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7400"/>
            <a:ext cx="7239000" cy="437959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526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Ecofont Vera Sans" panose="020B0603030804020204" pitchFamily="34" charset="0"/>
              </a:rPr>
              <a:t>A farmer must choose how and when to apply an insecticide if the soybean aphid exceeds the economic threshold.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Ecofont Vera Sans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10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tint val="100000"/>
                <a:shade val="42000"/>
                <a:hueMod val="100000"/>
                <a:satMod val="100000"/>
              </a:schemeClr>
              <a:schemeClr val="phClr">
                <a:tint val="4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4B4DB3A-C1C4-465B-9355-C0B33B7AAE8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Earth Day presentation</Template>
  <TotalTime>0</TotalTime>
  <Words>360</Words>
  <Application>Microsoft Office PowerPoint</Application>
  <PresentationFormat>On-screen Show (4:3)</PresentationFormat>
  <Paragraphs>26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Calibri</vt:lpstr>
      <vt:lpstr>Constantia</vt:lpstr>
      <vt:lpstr>Ecofont Vera Sans</vt:lpstr>
      <vt:lpstr>Wingdings 2</vt:lpstr>
      <vt:lpstr>Paper</vt:lpstr>
      <vt:lpstr>PowerPoint Presentation</vt:lpstr>
      <vt:lpstr>Since the invasion of the Soybean aphid from Asia in the 2000 growing season, aphids have spread across much of the United States.  </vt:lpstr>
      <vt:lpstr>Soybean aphids are pests that pierce soybean tissues and feed on sap causing up to a 50% decrease in yield.</vt:lpstr>
      <vt:lpstr>Aphids colonize soybeans in early June.  These spring immigrants deposit live young under upper soybean leaves. Within a week, these nymphs mature into fully reproductive females that can deposit 2-3 young per day. </vt:lpstr>
      <vt:lpstr>Populations build rapidly, doubling every 2 to 3 days, and may reach several thousand aphids per plant at their peak in early August.</vt:lpstr>
      <vt:lpstr>Feeding impacts yield in three ways: removal of photosynthates (sap), reduction in photosynthesis, and transmission of viral diseases.</vt:lpstr>
      <vt:lpstr>The risk of yield loss is greatest when aphid populations peak during the R1-to-R4 growth stages. During these stages, blooms and young pods are most susceptible to stress. </vt:lpstr>
      <vt:lpstr>Continued feeding during reproductive stages reduces pod and seed set, and potentially seed size, if pressure continues. </vt:lpstr>
      <vt:lpstr>A farmer must choose how and when to apply an insecticide if the soybean aphid exceeds the economic threshold.</vt:lpstr>
      <vt:lpstr>Pesticides can impact the environment and are a reactant, not a preventative.</vt:lpstr>
      <vt:lpstr>What if we could help nature help us out? Decrease aphid populations and increase yields with Aphid Resistant Soybeans.</vt:lpstr>
      <vt:lpstr>Host Plant resistance (Rag genes) is being intensively researched.  Antibiosis -  suppresses aphid growth and reproduction  Antixenosis -  the inability of an insect to find and/or feed on a plant   Tolerance - ability of a plant to produce yields despite insect feeding</vt:lpstr>
      <vt:lpstr>Seed research, farmer awareness, scouting, and pest management will help control the soybean aphid and increase yields.</vt:lpstr>
      <vt:lpstr>Aphid Resistance Experiment</vt:lpstr>
      <vt:lpstr>Aphid Resistance Experiment</vt:lpstr>
      <vt:lpstr>How does your data compare?</vt:lpstr>
      <vt:lpstr>Plot your data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2013-09-07T02:14:59Z</dcterms:created>
  <dcterms:modified xsi:type="dcterms:W3CDTF">2013-10-27T14:43:01Z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TC102513359990</vt:lpwstr>
  </property>
</Properties>
</file>