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74" r:id="rId5"/>
    <p:sldId id="262" r:id="rId6"/>
    <p:sldId id="259" r:id="rId7"/>
    <p:sldId id="261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27706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Attribution of graphic: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By Tem5psu (Own work) [CC BY-SA 3.0 (http://</a:t>
            </a:r>
            <a:r>
              <a:rPr lang="en-US" sz="1200" dirty="0" err="1" smtClean="0"/>
              <a:t>creativecommons.org</a:t>
            </a:r>
            <a:r>
              <a:rPr lang="en-US" sz="1200" dirty="0" smtClean="0"/>
              <a:t>/licenses/by-</a:t>
            </a:r>
            <a:r>
              <a:rPr lang="en-US" sz="1200" dirty="0" err="1" smtClean="0"/>
              <a:t>sa</a:t>
            </a:r>
            <a:r>
              <a:rPr lang="en-US" sz="1200" dirty="0" smtClean="0"/>
              <a:t>/3.0)], via Wikimedia Commons</a:t>
            </a:r>
            <a:endParaRPr lang="en-US" dirty="0" smtClean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lvl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lvl="1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lvl="2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lvl="3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lvl="4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lvl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lvl="1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lvl="2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lvl="3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lvl="4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cxnSp>
        <p:nvCxnSpPr>
          <p:cNvPr id="36" name="Shape 36"/>
          <p:cNvCxnSpPr/>
          <p:nvPr/>
        </p:nvCxnSpPr>
        <p:spPr>
          <a:xfrm>
            <a:off x="731520" y="4599432"/>
            <a:ext cx="7848599" cy="1587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cxnSp>
        <p:nvCxnSpPr>
          <p:cNvPr id="53" name="Shape 53"/>
          <p:cNvCxnSpPr/>
          <p:nvPr/>
        </p:nvCxnSpPr>
        <p:spPr>
          <a:xfrm rot="5400000">
            <a:off x="2217817" y="4045823"/>
            <a:ext cx="4709160" cy="793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792079"/>
            <a:ext cx="2139695" cy="12618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2971800" y="792079"/>
            <a:ext cx="5714999" cy="5577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57200" y="2130551"/>
            <a:ext cx="2139695" cy="4243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cxnSp>
        <p:nvCxnSpPr>
          <p:cNvPr id="70" name="Shape 70"/>
          <p:cNvCxnSpPr/>
          <p:nvPr/>
        </p:nvCxnSpPr>
        <p:spPr>
          <a:xfrm rot="5400000">
            <a:off x="-13115" y="3580205"/>
            <a:ext cx="5577839" cy="158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9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2858609" y="838200"/>
            <a:ext cx="5904389" cy="5500456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133599" y="-76200"/>
            <a:ext cx="48767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lvl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lvl="1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lvl="2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lvl="3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lvl="4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lvl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marR="0" lvl="1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marR="0" lvl="2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marR="0" lvl="3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marR="0" lvl="4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marR="0" lvl="5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marR="0" lvl="6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marR="0" lvl="7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marR="0" lvl="8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0"/>
            <a:ext cx="9144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file://localhost/Users/jedhunt/Downloads/Sigma_and_pi_bonding%20(1).jp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724043" y="712211"/>
            <a:ext cx="7689758" cy="8117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Molecules and Covalent Bonding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90300" y="16541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</a:rPr>
              <a:t>Substances that are formed by covalent bonding are called molecules.</a:t>
            </a: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dirty="0">
                <a:solidFill>
                  <a:schemeClr val="dk1"/>
                </a:solidFill>
              </a:rPr>
              <a:t>They are 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haracteri</a:t>
            </a:r>
            <a:r>
              <a:rPr lang="en-US" sz="2400" dirty="0">
                <a:solidFill>
                  <a:schemeClr val="dk1"/>
                </a:solidFill>
              </a:rPr>
              <a:t>zed by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</a:rPr>
              <a:t>Bonding formed by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</a:t>
            </a:r>
            <a:r>
              <a:rPr lang="en-US" sz="2400" dirty="0">
                <a:solidFill>
                  <a:schemeClr val="dk1"/>
                </a:solidFill>
              </a:rPr>
              <a:t>wo non-metals sharing electrons.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</a:rPr>
              <a:t>Being m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ostly liquids and gases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</a:rPr>
              <a:t>Having 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ower melting point and boiling point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</a:rPr>
              <a:t>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 conductors of electricity</a:t>
            </a:r>
          </a:p>
        </p:txBody>
      </p:sp>
      <p:pic>
        <p:nvPicPr>
          <p:cNvPr id="3" name="Picture 2" descr="gng-hori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947" y="5515612"/>
            <a:ext cx="4142774" cy="1227297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Structural Formulas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52400" y="990600"/>
            <a:ext cx="8839199" cy="5867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the central atom</a:t>
            </a:r>
          </a:p>
          <a:p>
            <a:pPr marL="0" marR="0" lvl="0" indent="0" algn="l" rtl="0">
              <a:spcBef>
                <a:spcPts val="180"/>
              </a:spcBef>
              <a:buNone/>
            </a:pP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  Find the total number of </a:t>
            </a: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valence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electrons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*(if there is a charge, then add or subtract electrons)</a:t>
            </a:r>
          </a:p>
          <a:p>
            <a:pPr marL="0" marR="0" lvl="0" indent="0" algn="l" rtl="0">
              <a:spcBef>
                <a:spcPts val="180"/>
              </a:spcBef>
              <a:buNone/>
            </a:pP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180"/>
              </a:spcBef>
              <a:buNone/>
            </a:pP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  Divide the total number of valence e’s by 2.</a:t>
            </a: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This = the number of electron pairs.</a:t>
            </a:r>
          </a:p>
          <a:p>
            <a:pPr marL="0" marR="0" lvl="0" indent="0" algn="l" rtl="0">
              <a:spcBef>
                <a:spcPts val="220"/>
              </a:spcBef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  Place 1 pair between the central atom and </a:t>
            </a: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the terminal atoms.</a:t>
            </a:r>
          </a:p>
          <a:p>
            <a:pPr marL="0" marR="0" lvl="0" indent="0" algn="l" rtl="0">
              <a:spcBef>
                <a:spcPts val="180"/>
              </a:spcBef>
              <a:buNone/>
            </a:pP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5.   Place the remaining pairs about the atoms to</a:t>
            </a: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satisfy the octet rule.</a:t>
            </a:r>
          </a:p>
          <a:p>
            <a:pPr marL="0" marR="0" lvl="0" indent="0" algn="l" rtl="0">
              <a:spcBef>
                <a:spcPts val="180"/>
              </a:spcBef>
              <a:buNone/>
            </a:pPr>
            <a:endParaRPr sz="9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Ex: NF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    ClO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Exceptions to the octet rule: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there is an odd number of valence electrons.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Ex: NO</a:t>
            </a:r>
            <a:r>
              <a:rPr lang="en-US" sz="2400" b="0" i="0" u="none" strike="noStrike" cap="none" baseline="-25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Exceptions to the octet rule: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Some compounds form with fewer than eight valence electrons.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Ex: BH3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There are small central atoms that cannot fit a full four pairs of electron around them.   B, Al, Be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Exceptions to the octet rule: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Expanded Octet Rule – The central atom has more than four pairs of electrons around them.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Ex: PCl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Exceptions to the octet rule: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228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Resonance Structures – A condition that occurs when more than one structure can be drawn for the molecule.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Ex: [NO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r>
              <a:rPr lang="en-US" sz="24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>
              <a:solidFill>
                <a:schemeClr val="dk1"/>
              </a:solidFill>
            </a:endParaRP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035" y="2964375"/>
            <a:ext cx="7512300" cy="1676399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588825" y="5555175"/>
            <a:ext cx="7519200" cy="77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actual nitrate ion is an average of all three structures.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067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Predicting Molecular Shapes:</a:t>
            </a:r>
            <a:b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VSEPR Model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Many chemical reactions depend on the ability of one molecule to make contact with another.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shape of the molecule affects this.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FF43">
            <a:alpha val="98823"/>
          </a:srgbClr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36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alence </a:t>
            </a:r>
            <a:r>
              <a:rPr lang="en-US" sz="36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hell </a:t>
            </a:r>
            <a:r>
              <a:rPr lang="en-US" sz="36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lectron </a:t>
            </a:r>
            <a:r>
              <a:rPr lang="en-US" sz="36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air </a:t>
            </a:r>
            <a:r>
              <a:rPr lang="en-US" sz="36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epulsion </a:t>
            </a:r>
            <a:r>
              <a:rPr lang="en-US" sz="36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odel (VSEPR MODEL)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model predicts the shape of the molecule based on minimizing the repulsion of the valence electron pairs.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Bond angle – is the angle between two terminal atoms.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914400" y="2715322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0" rtl="0">
              <a:spcBef>
                <a:spcPts val="0"/>
              </a:spcBef>
              <a:buNone/>
            </a:pPr>
            <a:r>
              <a:rPr lang="en-US" dirty="0"/>
              <a:t>H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     </a:t>
            </a:r>
            <a:r>
              <a:rPr lang="en-US" sz="1200" dirty="0" smtClean="0"/>
              <a:t>109.5</a:t>
            </a:r>
            <a:r>
              <a:rPr lang="en-US" sz="1200" baseline="30000" dirty="0" smtClean="0"/>
              <a:t>o</a:t>
            </a:r>
            <a:endParaRPr lang="en-US" sz="1200" baseline="30000" dirty="0"/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  C</a:t>
            </a:r>
            <a:endParaRPr lang="en-US" dirty="0"/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H                 	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              </a:t>
            </a:r>
            <a:r>
              <a:rPr lang="en-US" dirty="0" smtClean="0"/>
              <a:t>     H</a:t>
            </a:r>
            <a:endParaRPr lang="en-US" dirty="0"/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 H</a:t>
            </a:r>
          </a:p>
        </p:txBody>
      </p:sp>
      <p:cxnSp>
        <p:nvCxnSpPr>
          <p:cNvPr id="184" name="Shape 184"/>
          <p:cNvCxnSpPr/>
          <p:nvPr/>
        </p:nvCxnSpPr>
        <p:spPr>
          <a:xfrm flipH="1">
            <a:off x="1413099" y="4260522"/>
            <a:ext cx="78300" cy="381300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5" name="Shape 185"/>
          <p:cNvCxnSpPr/>
          <p:nvPr/>
        </p:nvCxnSpPr>
        <p:spPr>
          <a:xfrm>
            <a:off x="1628325" y="4104047"/>
            <a:ext cx="694499" cy="371699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87" name="Shape 187"/>
          <p:cNvCxnSpPr/>
          <p:nvPr/>
        </p:nvCxnSpPr>
        <p:spPr>
          <a:xfrm flipH="1">
            <a:off x="1217549" y="4133372"/>
            <a:ext cx="244500" cy="1566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188" name="Shape 188"/>
          <p:cNvSpPr txBox="1"/>
          <p:nvPr/>
        </p:nvSpPr>
        <p:spPr>
          <a:xfrm>
            <a:off x="1100225" y="3233772"/>
            <a:ext cx="1359299" cy="31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rgbClr val="FF0000"/>
                </a:solidFill>
              </a:rPr>
              <a:t>Methane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3282325" y="26418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 </a:t>
            </a:r>
            <a:r>
              <a:rPr lang="en-US" sz="1800" dirty="0" smtClean="0"/>
              <a:t>.</a:t>
            </a:r>
            <a:r>
              <a:rPr lang="en-US" sz="1800" dirty="0"/>
              <a:t>.</a:t>
            </a:r>
            <a:r>
              <a:rPr lang="en-US" dirty="0"/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smtClean="0"/>
              <a:t> N</a:t>
            </a:r>
            <a:endParaRPr lang="en-US" dirty="0"/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H                 	</a:t>
            </a:r>
          </a:p>
          <a:p>
            <a:r>
              <a:rPr lang="en-US" dirty="0" smtClean="0"/>
              <a:t>           </a:t>
            </a:r>
            <a:r>
              <a:rPr lang="en-US" dirty="0" smtClean="0"/>
              <a:t>107</a:t>
            </a:r>
            <a:r>
              <a:rPr lang="en-US" baseline="30000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 H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       H</a:t>
            </a:r>
            <a:endParaRPr lang="en-US" sz="1200" baseline="30000" dirty="0">
              <a:solidFill>
                <a:srgbClr val="000000"/>
              </a:solidFill>
            </a:endParaRPr>
          </a:p>
        </p:txBody>
      </p:sp>
      <p:cxnSp>
        <p:nvCxnSpPr>
          <p:cNvPr id="190" name="Shape 190"/>
          <p:cNvCxnSpPr/>
          <p:nvPr/>
        </p:nvCxnSpPr>
        <p:spPr>
          <a:xfrm flipH="1">
            <a:off x="3775374" y="4152025"/>
            <a:ext cx="107700" cy="410699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1" name="Shape 191"/>
          <p:cNvCxnSpPr/>
          <p:nvPr/>
        </p:nvCxnSpPr>
        <p:spPr>
          <a:xfrm flipH="1">
            <a:off x="3550374" y="4122600"/>
            <a:ext cx="225000" cy="1467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lg" len="lg"/>
            <a:tailEnd type="none" w="lg" len="lg"/>
          </a:ln>
        </p:spPr>
      </p:cxnSp>
      <p:cxnSp>
        <p:nvCxnSpPr>
          <p:cNvPr id="192" name="Shape 192"/>
          <p:cNvCxnSpPr/>
          <p:nvPr/>
        </p:nvCxnSpPr>
        <p:spPr>
          <a:xfrm>
            <a:off x="4019850" y="4083550"/>
            <a:ext cx="303299" cy="2445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194" name="Shape 194"/>
          <p:cNvSpPr txBox="1"/>
          <p:nvPr/>
        </p:nvSpPr>
        <p:spPr>
          <a:xfrm>
            <a:off x="3501525" y="3203375"/>
            <a:ext cx="1016999" cy="371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rgbClr val="FF0000"/>
                </a:solidFill>
              </a:rPr>
              <a:t>Ammonia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5248273" y="2667804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sz="1200" b="1" dirty="0"/>
              <a:t>. .</a:t>
            </a:r>
            <a:r>
              <a:rPr lang="en-US" sz="1200" dirty="0"/>
              <a:t>	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200" dirty="0"/>
              <a:t>        </a:t>
            </a:r>
            <a:r>
              <a:rPr lang="en-US" sz="1200" b="1" dirty="0"/>
              <a:t>:</a:t>
            </a:r>
            <a:r>
              <a:rPr lang="en-US" dirty="0"/>
              <a:t>O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-US" dirty="0"/>
              <a:t>      H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dirty="0"/>
              <a:t>      H  </a:t>
            </a:r>
            <a:r>
              <a:rPr lang="en-US" dirty="0"/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104.5</a:t>
            </a:r>
            <a:r>
              <a:rPr lang="en-US" sz="1200" baseline="30000" dirty="0" smtClean="0">
                <a:solidFill>
                  <a:srgbClr val="000000"/>
                </a:solidFill>
              </a:rPr>
              <a:t>o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96" name="Shape 196"/>
          <p:cNvCxnSpPr/>
          <p:nvPr/>
        </p:nvCxnSpPr>
        <p:spPr>
          <a:xfrm flipH="1">
            <a:off x="5717573" y="4270554"/>
            <a:ext cx="78300" cy="215099"/>
          </a:xfrm>
          <a:prstGeom prst="straightConnector1">
            <a:avLst/>
          </a:prstGeom>
          <a:noFill/>
          <a:ln w="28575" cap="flat" cmpd="sng">
            <a:solidFill>
              <a:srgbClr val="59595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7" name="Shape 197"/>
          <p:cNvCxnSpPr/>
          <p:nvPr/>
        </p:nvCxnSpPr>
        <p:spPr>
          <a:xfrm>
            <a:off x="5952423" y="4255829"/>
            <a:ext cx="146700" cy="783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dash"/>
            <a:round/>
            <a:headEnd type="none" w="lg" len="lg"/>
            <a:tailEnd type="none" w="lg" len="lg"/>
          </a:ln>
        </p:spPr>
      </p:cxnSp>
      <p:sp>
        <p:nvSpPr>
          <p:cNvPr id="199" name="Shape 199"/>
          <p:cNvSpPr txBox="1"/>
          <p:nvPr/>
        </p:nvSpPr>
        <p:spPr>
          <a:xfrm>
            <a:off x="5482998" y="3209404"/>
            <a:ext cx="694499" cy="31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rgbClr val="FF0000"/>
                </a:solidFill>
              </a:rPr>
              <a:t>Water</a:t>
            </a:r>
          </a:p>
        </p:txBody>
      </p:sp>
      <p:cxnSp>
        <p:nvCxnSpPr>
          <p:cNvPr id="200" name="Shape 200"/>
          <p:cNvCxnSpPr/>
          <p:nvPr/>
        </p:nvCxnSpPr>
        <p:spPr>
          <a:xfrm>
            <a:off x="1529575" y="3785847"/>
            <a:ext cx="0" cy="234300"/>
          </a:xfrm>
          <a:prstGeom prst="straightConnector1">
            <a:avLst/>
          </a:prstGeom>
          <a:noFill/>
          <a:ln w="28575" cap="flat" cmpd="sng">
            <a:solidFill>
              <a:srgbClr val="94C6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3" name="Freeform 22"/>
          <p:cNvSpPr/>
          <p:nvPr/>
        </p:nvSpPr>
        <p:spPr>
          <a:xfrm>
            <a:off x="1615188" y="3920618"/>
            <a:ext cx="246594" cy="184935"/>
          </a:xfrm>
          <a:custGeom>
            <a:avLst/>
            <a:gdLst>
              <a:gd name="connsiteX0" fmla="*/ 0 w 246594"/>
              <a:gd name="connsiteY0" fmla="*/ 0 h 184935"/>
              <a:gd name="connsiteX1" fmla="*/ 135627 w 246594"/>
              <a:gd name="connsiteY1" fmla="*/ 12329 h 184935"/>
              <a:gd name="connsiteX2" fmla="*/ 197275 w 246594"/>
              <a:gd name="connsiteY2" fmla="*/ 73974 h 184935"/>
              <a:gd name="connsiteX3" fmla="*/ 221935 w 246594"/>
              <a:gd name="connsiteY3" fmla="*/ 98632 h 184935"/>
              <a:gd name="connsiteX4" fmla="*/ 234264 w 246594"/>
              <a:gd name="connsiteY4" fmla="*/ 135619 h 184935"/>
              <a:gd name="connsiteX5" fmla="*/ 246594 w 246594"/>
              <a:gd name="connsiteY5" fmla="*/ 184935 h 184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594" h="184935">
                <a:moveTo>
                  <a:pt x="0" y="0"/>
                </a:moveTo>
                <a:cubicBezTo>
                  <a:pt x="45209" y="4110"/>
                  <a:pt x="91239" y="2818"/>
                  <a:pt x="135627" y="12329"/>
                </a:cubicBezTo>
                <a:cubicBezTo>
                  <a:pt x="171341" y="19982"/>
                  <a:pt x="178000" y="49882"/>
                  <a:pt x="197275" y="73974"/>
                </a:cubicBezTo>
                <a:cubicBezTo>
                  <a:pt x="204537" y="83051"/>
                  <a:pt x="213715" y="90413"/>
                  <a:pt x="221935" y="98632"/>
                </a:cubicBezTo>
                <a:cubicBezTo>
                  <a:pt x="226045" y="110961"/>
                  <a:pt x="230694" y="123123"/>
                  <a:pt x="234264" y="135619"/>
                </a:cubicBezTo>
                <a:cubicBezTo>
                  <a:pt x="238919" y="151912"/>
                  <a:pt x="246594" y="184935"/>
                  <a:pt x="246594" y="184935"/>
                </a:cubicBezTo>
              </a:path>
            </a:pathLst>
          </a:custGeom>
          <a:ln w="9525" cmpd="sng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920839" y="4278159"/>
            <a:ext cx="308242" cy="86304"/>
          </a:xfrm>
          <a:custGeom>
            <a:avLst/>
            <a:gdLst>
              <a:gd name="connsiteX0" fmla="*/ 0 w 308242"/>
              <a:gd name="connsiteY0" fmla="*/ 49316 h 86303"/>
              <a:gd name="connsiteX1" fmla="*/ 61648 w 308242"/>
              <a:gd name="connsiteY1" fmla="*/ 73974 h 86303"/>
              <a:gd name="connsiteX2" fmla="*/ 98637 w 308242"/>
              <a:gd name="connsiteY2" fmla="*/ 86303 h 86303"/>
              <a:gd name="connsiteX3" fmla="*/ 209604 w 308242"/>
              <a:gd name="connsiteY3" fmla="*/ 73974 h 86303"/>
              <a:gd name="connsiteX4" fmla="*/ 295912 w 308242"/>
              <a:gd name="connsiteY4" fmla="*/ 12329 h 86303"/>
              <a:gd name="connsiteX5" fmla="*/ 308242 w 308242"/>
              <a:gd name="connsiteY5" fmla="*/ 0 h 8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8242" h="86303">
                <a:moveTo>
                  <a:pt x="0" y="49316"/>
                </a:moveTo>
                <a:cubicBezTo>
                  <a:pt x="20549" y="57535"/>
                  <a:pt x="40925" y="66203"/>
                  <a:pt x="61648" y="73974"/>
                </a:cubicBezTo>
                <a:cubicBezTo>
                  <a:pt x="73817" y="78537"/>
                  <a:pt x="85640" y="86303"/>
                  <a:pt x="98637" y="86303"/>
                </a:cubicBezTo>
                <a:cubicBezTo>
                  <a:pt x="135854" y="86303"/>
                  <a:pt x="172615" y="78084"/>
                  <a:pt x="209604" y="73974"/>
                </a:cubicBezTo>
                <a:cubicBezTo>
                  <a:pt x="320573" y="36986"/>
                  <a:pt x="263031" y="78085"/>
                  <a:pt x="295912" y="12329"/>
                </a:cubicBezTo>
                <a:cubicBezTo>
                  <a:pt x="298511" y="7131"/>
                  <a:pt x="304132" y="4110"/>
                  <a:pt x="308242" y="0"/>
                </a:cubicBezTo>
              </a:path>
            </a:pathLst>
          </a:custGeom>
          <a:ln w="9525" cmpd="sng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5762449" y="4307269"/>
            <a:ext cx="308242" cy="86304"/>
          </a:xfrm>
          <a:custGeom>
            <a:avLst/>
            <a:gdLst>
              <a:gd name="connsiteX0" fmla="*/ 0 w 308242"/>
              <a:gd name="connsiteY0" fmla="*/ 49316 h 86303"/>
              <a:gd name="connsiteX1" fmla="*/ 61648 w 308242"/>
              <a:gd name="connsiteY1" fmla="*/ 73974 h 86303"/>
              <a:gd name="connsiteX2" fmla="*/ 98637 w 308242"/>
              <a:gd name="connsiteY2" fmla="*/ 86303 h 86303"/>
              <a:gd name="connsiteX3" fmla="*/ 209604 w 308242"/>
              <a:gd name="connsiteY3" fmla="*/ 73974 h 86303"/>
              <a:gd name="connsiteX4" fmla="*/ 295912 w 308242"/>
              <a:gd name="connsiteY4" fmla="*/ 12329 h 86303"/>
              <a:gd name="connsiteX5" fmla="*/ 308242 w 308242"/>
              <a:gd name="connsiteY5" fmla="*/ 0 h 8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8242" h="86303">
                <a:moveTo>
                  <a:pt x="0" y="49316"/>
                </a:moveTo>
                <a:cubicBezTo>
                  <a:pt x="20549" y="57535"/>
                  <a:pt x="40925" y="66203"/>
                  <a:pt x="61648" y="73974"/>
                </a:cubicBezTo>
                <a:cubicBezTo>
                  <a:pt x="73817" y="78537"/>
                  <a:pt x="85640" y="86303"/>
                  <a:pt x="98637" y="86303"/>
                </a:cubicBezTo>
                <a:cubicBezTo>
                  <a:pt x="135854" y="86303"/>
                  <a:pt x="172615" y="78084"/>
                  <a:pt x="209604" y="73974"/>
                </a:cubicBezTo>
                <a:cubicBezTo>
                  <a:pt x="320573" y="36986"/>
                  <a:pt x="263031" y="78085"/>
                  <a:pt x="295912" y="12329"/>
                </a:cubicBezTo>
                <a:cubicBezTo>
                  <a:pt x="298511" y="7131"/>
                  <a:pt x="304132" y="4110"/>
                  <a:pt x="308242" y="0"/>
                </a:cubicBezTo>
              </a:path>
            </a:pathLst>
          </a:custGeom>
          <a:ln w="9525" cmpd="sng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How to predict the molecular shape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Draw the structural formula for the molecule.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Count the total number of electron pairs around the </a:t>
            </a:r>
            <a:r>
              <a:rPr lang="en-US" sz="24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 atom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are shared with the terminal atoms and the number of pairs that are not shared (lone pairs.)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VSEPR Theory Predicts: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Shared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US" sz="2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Lone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lang="en-US" sz="2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Shape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2           0                 linear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3           0               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trigonal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planar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3           1               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trigonal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pyramidal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2           2	       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bent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4           0                 tetrahedral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*****************************************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6           0               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bipyramidal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8           0                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octohedral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Covalent Bonding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Covalent bonding occurs in molecular substances. In covalent bonding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182880" algn="l" rtl="0">
              <a:spcBef>
                <a:spcPts val="5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electrons are shared so that atoms can have a complete valence shell of electrons</a:t>
            </a:r>
          </a:p>
          <a:p>
            <a:pPr marL="182880" marR="0" lvl="0" indent="-182880" algn="l" rtl="0">
              <a:spcBef>
                <a:spcPts val="5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involve a bond between two nonmetals.</a:t>
            </a:r>
          </a:p>
          <a:p>
            <a:pPr marL="182880" marR="0" lvl="0" indent="-182880" algn="l" rtl="0">
              <a:spcBef>
                <a:spcPts val="56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usually occur between elements are close to each other on the Periodic chart.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267625" y="1219200"/>
            <a:ext cx="5419499" cy="522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 covalent bonds – share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pair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e’s </a:t>
            </a:r>
          </a:p>
          <a:p>
            <a:pPr marR="0" lvl="0" indent="0" algn="l" rtl="0">
              <a:spcBef>
                <a:spcPts val="0"/>
              </a:spcBef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-one sigma bond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indent="0" algn="l" rtl="0">
              <a:spcBef>
                <a:spcPts val="0"/>
              </a:spcBef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Ex: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400" b="0" i="0" u="none" strike="noStrike" cap="none" baseline="-25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  <a:p>
            <a:pPr marR="0" lvl="0" indent="0" algn="l" rtl="0">
              <a:spcBef>
                <a:spcPts val="0"/>
              </a:spcBef>
              <a:buNone/>
            </a:pPr>
            <a:endParaRPr lang="en-US" sz="2400" b="0" i="0" u="none" strike="noStrike" cap="none" baseline="-250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indent="0" algn="l" rtl="0">
              <a:spcBef>
                <a:spcPts val="0"/>
              </a:spcBef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Double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Covalent bonds – share 2 pairs of e’s</a:t>
            </a:r>
          </a:p>
          <a:p>
            <a:pPr marR="0" lvl="0" indent="0" algn="l" rtl="0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dk1"/>
                </a:solidFill>
              </a:rPr>
              <a:t>-one sigma and one pi bond</a:t>
            </a:r>
          </a:p>
          <a:p>
            <a:pPr marR="0" lvl="0" indent="0" algn="l" rtl="0">
              <a:spcBef>
                <a:spcPts val="0"/>
              </a:spcBef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sz="2400" b="0" i="0" u="none" strike="noStrike" cap="none" baseline="-25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  <a:p>
            <a:pPr marR="0" lvl="0" indent="0" algn="l" rtl="0">
              <a:spcBef>
                <a:spcPts val="0"/>
              </a:spcBef>
              <a:buNone/>
            </a:pPr>
            <a:endParaRPr lang="en-US" sz="2400" baseline="-25000" dirty="0">
              <a:solidFill>
                <a:schemeClr val="dk1"/>
              </a:solidFill>
            </a:endParaRPr>
          </a:p>
          <a:p>
            <a:pPr marR="0" lvl="0" indent="0" algn="l" rtl="0">
              <a:spcBef>
                <a:spcPts val="0"/>
              </a:spcBef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Triple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Covalent Bonds – share 3 pairs of e’s</a:t>
            </a: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dirty="0" smtClean="0">
                <a:solidFill>
                  <a:schemeClr val="dk1"/>
                </a:solidFill>
              </a:rPr>
              <a:t> -one sigma and 2 pi bonds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0"/>
              </a:spcBef>
              <a:buSzPct val="25000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Ex: N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7125" y="1589050"/>
            <a:ext cx="3262174" cy="2302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6077425" y="3891775"/>
            <a:ext cx="2966099" cy="101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/>
              <a:t>https://www.boundless.com/chemistry/textbooks/boundless-chemistry-textbook/basic-concepts-of-chemical-bonding-9/the-covalent-bond-73/double-and-triple-covalent-bonds-341-8343/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271253" y="320554"/>
            <a:ext cx="3649585" cy="41425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Sigma bonds </a:t>
            </a:r>
            <a:r>
              <a:rPr lang="en-US" sz="2400" b="1" dirty="0" err="1"/>
              <a:t>σ</a:t>
            </a:r>
            <a:r>
              <a:rPr lang="en-US" sz="2400" b="1" dirty="0"/>
              <a:t>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• strongest covalent bonds. </a:t>
            </a:r>
            <a:br>
              <a:rPr lang="en-US" sz="2000" dirty="0"/>
            </a:br>
            <a:r>
              <a:rPr lang="en-US" sz="2000" dirty="0"/>
              <a:t>• connect two orbitals by end-to-end overlap; electrons are found within the space where the orbitals overlap.</a:t>
            </a:r>
            <a:br>
              <a:rPr lang="en-US" sz="2000" dirty="0"/>
            </a:br>
            <a:r>
              <a:rPr lang="en-US" sz="2000" dirty="0"/>
              <a:t>• electrons freely rotate around the bond axis. (</a:t>
            </a:r>
            <a:r>
              <a:rPr lang="en-US" sz="2000" dirty="0" err="1"/>
              <a:t>cis</a:t>
            </a:r>
            <a:r>
              <a:rPr lang="en-US" sz="2000" dirty="0"/>
              <a:t>)</a:t>
            </a:r>
            <a:endParaRPr lang="en-US" sz="2000" b="0" i="0" u="none" strike="noStrike" cap="none" baseline="-25000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1191" y="419186"/>
            <a:ext cx="4068795" cy="4144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Pi bonds </a:t>
            </a:r>
            <a:r>
              <a:rPr lang="el-GR" sz="2400" b="1" dirty="0"/>
              <a:t>π</a:t>
            </a:r>
            <a:endParaRPr lang="en-US" sz="2400" b="1" dirty="0"/>
          </a:p>
          <a:p>
            <a:pPr>
              <a:lnSpc>
                <a:spcPct val="120000"/>
              </a:lnSpc>
            </a:pPr>
            <a:r>
              <a:rPr lang="en-US" sz="2000" dirty="0"/>
              <a:t>• side-to-side overlap of two parallel p orbitals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• weaker than sigma bonds; due to smaller overlap between the orbitals, but in combination with sigma bonds (double or triple bonds) they create a much stronger bond between molecules. 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• prevent free rotation of molecules around the bond (trans)</a:t>
            </a:r>
          </a:p>
        </p:txBody>
      </p:sp>
      <p:pic>
        <p:nvPicPr>
          <p:cNvPr id="10" name="Sigma_and_pi_bonding (1).jpg" descr="/Users/jedhunt/Downloads/Sigma_and_pi_bonding (1).jp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6" y="3513762"/>
            <a:ext cx="4758833" cy="22283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53" y="5893257"/>
            <a:ext cx="50773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commons.wikimedia.org</a:t>
            </a:r>
            <a:r>
              <a:rPr lang="en-US" sz="1200" dirty="0"/>
              <a:t>/wiki/File%3ASigma_and_pi_bonding.jpg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08703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152400" y="609600"/>
            <a:ext cx="8991600" cy="601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n-US" sz="2800" b="0" i="0" u="sng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bonds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800" b="0" i="0" u="sng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Bond Length</a:t>
            </a:r>
            <a:r>
              <a:rPr lang="en-US" sz="28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0" i="0" u="sng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Dissociation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</a:t>
            </a:r>
          </a:p>
          <a:p>
            <a:pPr marL="0" marR="0" lvl="0" indent="0" algn="l" rtl="0">
              <a:spcBef>
                <a:spcPts val="36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         	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1.43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10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         159 KJ / mole</a:t>
            </a:r>
          </a:p>
          <a:p>
            <a:pPr marL="0" marR="0" lvl="0" indent="0" algn="l" rtl="0">
              <a:spcBef>
                <a:spcPts val="32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double	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1.21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10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         498 KJ / mole</a:t>
            </a:r>
          </a:p>
          <a:p>
            <a:pPr marL="0" marR="0" lvl="0" indent="0" algn="l" rtl="0">
              <a:spcBef>
                <a:spcPts val="2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24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400" dirty="0">
                <a:solidFill>
                  <a:schemeClr val="dk1"/>
                </a:solidFill>
              </a:rPr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triple         	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1.10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10</a:t>
            </a:r>
            <a:r>
              <a:rPr lang="en-US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         945 KJ / mole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8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Trend:   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  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the # of bonds increase…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Naming Covalent Compounds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mono                         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– di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– tri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– tetra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</a:t>
            </a:r>
            <a:r>
              <a:rPr lang="en-US" sz="2400" dirty="0">
                <a:solidFill>
                  <a:schemeClr val="dk1"/>
                </a:solidFill>
              </a:rPr>
              <a:t>–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penta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–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hexa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 –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hepta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–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octa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 –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nona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en-US" sz="2400" dirty="0">
                <a:solidFill>
                  <a:schemeClr val="dk1"/>
                </a:solidFill>
              </a:rPr>
              <a:t>–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deca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Naming Acids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5257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1" i="0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Oxyacids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lang="en-US" sz="2400" b="0" i="0" u="sng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sng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</a:t>
            </a: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the formula for these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Nitric acid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Sulfuric acid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Naming Acids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447457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1" i="0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Binary Acids</a:t>
            </a:r>
            <a:r>
              <a:rPr lang="en-US" sz="2400" b="0" i="0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lang="en-US" sz="2400" b="0" i="0" u="sng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sng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</a:t>
            </a: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HCl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Write the formula for these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Hydrofluoric acid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Hydroiodic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acid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Molecular Structures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0" y="1600200"/>
            <a:ext cx="91440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Molecular Formula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</a:t>
            </a:r>
            <a:r>
              <a:rPr lang="en-US" sz="2400" b="0" i="0" u="sng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Dot </a:t>
            </a: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Diagram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en-US" sz="2400" b="0" i="0" u="sng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Structural </a:t>
            </a:r>
            <a:r>
              <a:rPr lang="en-US" sz="24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Formula</a:t>
            </a:r>
          </a:p>
          <a:p>
            <a:pPr marL="0" marR="0" lvl="0" indent="0" algn="l" rtl="0">
              <a:spcBef>
                <a:spcPts val="10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4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                </a:t>
            </a:r>
            <a:r>
              <a:rPr lang="en-US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H-H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Clarity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777</Words>
  <Application>Microsoft Macintosh PowerPoint</Application>
  <PresentationFormat>On-screen Show (4:3)</PresentationFormat>
  <Paragraphs>165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Molecules and Covalent Bonding</vt:lpstr>
      <vt:lpstr>Covalent Bonding </vt:lpstr>
      <vt:lpstr>PowerPoint Presentation</vt:lpstr>
      <vt:lpstr>PowerPoint Presentation</vt:lpstr>
      <vt:lpstr>PowerPoint Presentation</vt:lpstr>
      <vt:lpstr>Naming Covalent Compounds</vt:lpstr>
      <vt:lpstr>Naming Acids</vt:lpstr>
      <vt:lpstr>Naming Acids</vt:lpstr>
      <vt:lpstr>Molecular Structures</vt:lpstr>
      <vt:lpstr>Structural Formulas</vt:lpstr>
      <vt:lpstr>Exceptions to the octet rule:</vt:lpstr>
      <vt:lpstr>Exceptions to the octet rule:</vt:lpstr>
      <vt:lpstr>Exceptions to the octet rule:</vt:lpstr>
      <vt:lpstr>Exceptions to the octet rule:</vt:lpstr>
      <vt:lpstr>Predicting Molecular Shapes: VSEPR Model</vt:lpstr>
      <vt:lpstr>Valence Shell Electron Pair Repulsion Model (VSEPR MODEL)</vt:lpstr>
      <vt:lpstr>How to predict the molecular shape</vt:lpstr>
      <vt:lpstr>VSEPR Theory Predicts: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Molecules and Covalent Bonding</dc:title>
  <cp:lastModifiedBy>Jane Hunt</cp:lastModifiedBy>
  <cp:revision>14</cp:revision>
  <dcterms:modified xsi:type="dcterms:W3CDTF">2015-12-29T20:51:19Z</dcterms:modified>
</cp:coreProperties>
</file>